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0" r:id="rId4"/>
    <p:sldId id="265" r:id="rId5"/>
    <p:sldId id="298" r:id="rId6"/>
    <p:sldId id="297" r:id="rId7"/>
    <p:sldId id="263" r:id="rId8"/>
    <p:sldId id="262" r:id="rId9"/>
    <p:sldId id="324" r:id="rId10"/>
    <p:sldId id="303" r:id="rId11"/>
    <p:sldId id="299" r:id="rId12"/>
    <p:sldId id="305" r:id="rId13"/>
    <p:sldId id="306" r:id="rId14"/>
    <p:sldId id="307" r:id="rId15"/>
    <p:sldId id="308" r:id="rId16"/>
    <p:sldId id="309" r:id="rId17"/>
    <p:sldId id="312" r:id="rId18"/>
    <p:sldId id="313" r:id="rId19"/>
    <p:sldId id="315" r:id="rId20"/>
    <p:sldId id="316" r:id="rId21"/>
    <p:sldId id="317" r:id="rId22"/>
    <p:sldId id="310" r:id="rId23"/>
    <p:sldId id="319" r:id="rId24"/>
    <p:sldId id="318" r:id="rId25"/>
    <p:sldId id="321" r:id="rId26"/>
    <p:sldId id="322" r:id="rId27"/>
    <p:sldId id="323" r:id="rId2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94660"/>
  </p:normalViewPr>
  <p:slideViewPr>
    <p:cSldViewPr snapToGrid="0">
      <p:cViewPr varScale="1">
        <p:scale>
          <a:sx n="106" d="100"/>
          <a:sy n="106" d="100"/>
        </p:scale>
        <p:origin x="984" y="96"/>
      </p:cViewPr>
      <p:guideLst/>
    </p:cSldViewPr>
  </p:slideViewPr>
  <p:notesTextViewPr>
    <p:cViewPr>
      <p:scale>
        <a:sx n="1" d="1"/>
        <a:sy n="1" d="1"/>
      </p:scale>
      <p:origin x="0" y="0"/>
    </p:cViewPr>
  </p:notesTextViewPr>
  <p:notesViewPr>
    <p:cSldViewPr snapToGrid="0">
      <p:cViewPr varScale="1">
        <p:scale>
          <a:sx n="59" d="100"/>
          <a:sy n="59" d="100"/>
        </p:scale>
        <p:origin x="32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BDAC4A-8FF8-4D9B-9544-DBDC023A0EB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026E5EE-B799-4352-9F35-5A26B6EE201B}">
      <dgm:prSet custT="1"/>
      <dgm:spPr/>
      <dgm:t>
        <a:bodyPr/>
        <a:lstStyle/>
        <a:p>
          <a:r>
            <a:rPr lang="fr-BE" sz="1400" dirty="0"/>
            <a:t>Leadership disciplinaire, nouveauté ?</a:t>
          </a:r>
          <a:endParaRPr lang="en-US" sz="1400" dirty="0"/>
        </a:p>
      </dgm:t>
    </dgm:pt>
    <dgm:pt modelId="{BAE2C9F1-B851-41D1-B100-2E909C8DD01F}" type="parTrans" cxnId="{7729FA4F-DAFF-429F-B144-F578C5B055D2}">
      <dgm:prSet/>
      <dgm:spPr/>
      <dgm:t>
        <a:bodyPr/>
        <a:lstStyle/>
        <a:p>
          <a:endParaRPr lang="en-US"/>
        </a:p>
      </dgm:t>
    </dgm:pt>
    <dgm:pt modelId="{57CA25BB-00DB-43D2-ACB9-86719B8FBDDD}" type="sibTrans" cxnId="{7729FA4F-DAFF-429F-B144-F578C5B055D2}">
      <dgm:prSet/>
      <dgm:spPr/>
      <dgm:t>
        <a:bodyPr/>
        <a:lstStyle/>
        <a:p>
          <a:endParaRPr lang="en-US"/>
        </a:p>
      </dgm:t>
    </dgm:pt>
    <dgm:pt modelId="{95328BB5-8CC7-4EED-9550-3406F63121A2}">
      <dgm:prSet custT="1"/>
      <dgm:spPr/>
      <dgm:t>
        <a:bodyPr/>
        <a:lstStyle/>
        <a:p>
          <a:r>
            <a:rPr lang="fr-BE" sz="1000" dirty="0"/>
            <a:t>pas vraiment … </a:t>
          </a:r>
          <a:endParaRPr lang="en-US" sz="1000" dirty="0"/>
        </a:p>
      </dgm:t>
    </dgm:pt>
    <dgm:pt modelId="{1B3D6995-B8C2-45CC-98A4-8BA6D714C90E}" type="parTrans" cxnId="{9206441E-301B-44C2-8AEF-C8012F69058B}">
      <dgm:prSet/>
      <dgm:spPr/>
      <dgm:t>
        <a:bodyPr/>
        <a:lstStyle/>
        <a:p>
          <a:endParaRPr lang="en-US"/>
        </a:p>
      </dgm:t>
    </dgm:pt>
    <dgm:pt modelId="{F8F27058-B22C-49F2-940A-A8B8FE254BB4}" type="sibTrans" cxnId="{9206441E-301B-44C2-8AEF-C8012F69058B}">
      <dgm:prSet/>
      <dgm:spPr/>
      <dgm:t>
        <a:bodyPr/>
        <a:lstStyle/>
        <a:p>
          <a:endParaRPr lang="en-US"/>
        </a:p>
      </dgm:t>
    </dgm:pt>
    <dgm:pt modelId="{EFBDB1D2-C9DD-4C82-98CD-AE84E166BBA3}">
      <dgm:prSet custT="1"/>
      <dgm:spPr/>
      <dgm:t>
        <a:bodyPr/>
        <a:lstStyle/>
        <a:p>
          <a:r>
            <a:rPr lang="fr-BE" sz="1000" dirty="0"/>
            <a:t>mise en valeur de cette compétence exercée depuis toujours mais qui prend de l’ampleur</a:t>
          </a:r>
          <a:endParaRPr lang="en-US" sz="1000" dirty="0"/>
        </a:p>
      </dgm:t>
    </dgm:pt>
    <dgm:pt modelId="{01161C4E-796A-4D3F-AAA1-51FA329FF64E}" type="parTrans" cxnId="{A78CFFFD-1EF7-4198-A578-547F28981DEE}">
      <dgm:prSet/>
      <dgm:spPr/>
      <dgm:t>
        <a:bodyPr/>
        <a:lstStyle/>
        <a:p>
          <a:endParaRPr lang="en-US"/>
        </a:p>
      </dgm:t>
    </dgm:pt>
    <dgm:pt modelId="{206E08EC-D6F5-4B4D-B6FB-F98E59953247}" type="sibTrans" cxnId="{A78CFFFD-1EF7-4198-A578-547F28981DEE}">
      <dgm:prSet/>
      <dgm:spPr/>
      <dgm:t>
        <a:bodyPr/>
        <a:lstStyle/>
        <a:p>
          <a:endParaRPr lang="en-US"/>
        </a:p>
      </dgm:t>
    </dgm:pt>
    <dgm:pt modelId="{62995F74-73F8-4A6D-B911-633D7530C994}">
      <dgm:prSet/>
      <dgm:spPr/>
      <dgm:t>
        <a:bodyPr/>
        <a:lstStyle/>
        <a:p>
          <a:r>
            <a:rPr lang="fr-BE" dirty="0"/>
            <a:t>« Etat des lieux » à ce jour au sein de la HELB-IP ?</a:t>
          </a:r>
          <a:endParaRPr lang="en-US" dirty="0"/>
        </a:p>
      </dgm:t>
    </dgm:pt>
    <dgm:pt modelId="{5BF78600-7323-4FD8-A8FD-C58B02948ECA}" type="parTrans" cxnId="{7F37E4E9-FF77-4531-9FA8-02FF97798738}">
      <dgm:prSet/>
      <dgm:spPr/>
      <dgm:t>
        <a:bodyPr/>
        <a:lstStyle/>
        <a:p>
          <a:endParaRPr lang="en-US"/>
        </a:p>
      </dgm:t>
    </dgm:pt>
    <dgm:pt modelId="{72ACA8C0-B898-486F-8154-7063FDF6F109}" type="sibTrans" cxnId="{7F37E4E9-FF77-4531-9FA8-02FF97798738}">
      <dgm:prSet/>
      <dgm:spPr/>
      <dgm:t>
        <a:bodyPr/>
        <a:lstStyle/>
        <a:p>
          <a:endParaRPr lang="en-US"/>
        </a:p>
      </dgm:t>
    </dgm:pt>
    <dgm:pt modelId="{9C214A76-D20E-43E0-9103-44FEA35D09E9}">
      <dgm:prSet/>
      <dgm:spPr/>
      <dgm:t>
        <a:bodyPr/>
        <a:lstStyle/>
        <a:p>
          <a:r>
            <a:rPr lang="fr-BE" dirty="0"/>
            <a:t>exercice intéressant</a:t>
          </a:r>
          <a:endParaRPr lang="en-US" dirty="0"/>
        </a:p>
      </dgm:t>
    </dgm:pt>
    <dgm:pt modelId="{CA7847BE-0528-4BAF-B036-79080196E485}" type="parTrans" cxnId="{E093390B-1410-4016-93AC-A143E4E5B8F8}">
      <dgm:prSet/>
      <dgm:spPr/>
      <dgm:t>
        <a:bodyPr/>
        <a:lstStyle/>
        <a:p>
          <a:endParaRPr lang="en-US"/>
        </a:p>
      </dgm:t>
    </dgm:pt>
    <dgm:pt modelId="{97F36B0B-2B3E-4E4D-B9B9-4B3BBA206308}" type="sibTrans" cxnId="{E093390B-1410-4016-93AC-A143E4E5B8F8}">
      <dgm:prSet/>
      <dgm:spPr/>
      <dgm:t>
        <a:bodyPr/>
        <a:lstStyle/>
        <a:p>
          <a:endParaRPr lang="en-US"/>
        </a:p>
      </dgm:t>
    </dgm:pt>
    <dgm:pt modelId="{388DD713-3D18-49DD-930C-EF7E7033F46D}">
      <dgm:prSet/>
      <dgm:spPr/>
      <dgm:t>
        <a:bodyPr/>
        <a:lstStyle/>
        <a:p>
          <a:r>
            <a:rPr lang="fr-BE" dirty="0"/>
            <a:t>Sensibiliser les étudiants au leadership dès la 1</a:t>
          </a:r>
          <a:r>
            <a:rPr lang="fr-BE" baseline="30000" dirty="0"/>
            <a:t>ère</a:t>
          </a:r>
          <a:r>
            <a:rPr lang="fr-BE" dirty="0"/>
            <a:t> année ?</a:t>
          </a:r>
          <a:endParaRPr lang="en-US" dirty="0"/>
        </a:p>
      </dgm:t>
    </dgm:pt>
    <dgm:pt modelId="{A65CA3DD-0385-4E45-B8A8-7E46A9211825}" type="parTrans" cxnId="{B44A96AD-CE7A-4C2B-A813-30B4CFF92A72}">
      <dgm:prSet/>
      <dgm:spPr/>
      <dgm:t>
        <a:bodyPr/>
        <a:lstStyle/>
        <a:p>
          <a:endParaRPr lang="en-US"/>
        </a:p>
      </dgm:t>
    </dgm:pt>
    <dgm:pt modelId="{D5F1C539-495E-42EE-A9E9-EDA8D67E2B4F}" type="sibTrans" cxnId="{B44A96AD-CE7A-4C2B-A813-30B4CFF92A72}">
      <dgm:prSet/>
      <dgm:spPr/>
      <dgm:t>
        <a:bodyPr/>
        <a:lstStyle/>
        <a:p>
          <a:endParaRPr lang="en-US"/>
        </a:p>
      </dgm:t>
    </dgm:pt>
    <dgm:pt modelId="{8E877E36-D01F-4D9A-92AA-2DB4BD3CB9A3}">
      <dgm:prSet/>
      <dgm:spPr/>
      <dgm:t>
        <a:bodyPr/>
        <a:lstStyle/>
        <a:p>
          <a:r>
            <a:rPr lang="fr-BE" dirty="0"/>
            <a:t>possible et nécessaire</a:t>
          </a:r>
          <a:endParaRPr lang="en-US" dirty="0"/>
        </a:p>
      </dgm:t>
    </dgm:pt>
    <dgm:pt modelId="{D898A388-B9A2-4A44-8FDE-DB47B6C531D4}" type="parTrans" cxnId="{99AF6A08-D162-4B7A-AEAC-9BD62B480E2D}">
      <dgm:prSet/>
      <dgm:spPr/>
      <dgm:t>
        <a:bodyPr/>
        <a:lstStyle/>
        <a:p>
          <a:endParaRPr lang="en-US"/>
        </a:p>
      </dgm:t>
    </dgm:pt>
    <dgm:pt modelId="{1DC478C6-0CCB-4FD4-A391-2ECF84F73113}" type="sibTrans" cxnId="{99AF6A08-D162-4B7A-AEAC-9BD62B480E2D}">
      <dgm:prSet/>
      <dgm:spPr/>
      <dgm:t>
        <a:bodyPr/>
        <a:lstStyle/>
        <a:p>
          <a:endParaRPr lang="en-US"/>
        </a:p>
      </dgm:t>
    </dgm:pt>
    <dgm:pt modelId="{62AA5317-6C1E-4A9E-A6A6-29F61D755C63}">
      <dgm:prSet/>
      <dgm:spPr/>
      <dgm:t>
        <a:bodyPr/>
        <a:lstStyle/>
        <a:p>
          <a:r>
            <a:rPr lang="fr-BE"/>
            <a:t>Progression dans les dispositifs pédagogiques B1 vers B4 ?</a:t>
          </a:r>
          <a:endParaRPr lang="en-US"/>
        </a:p>
      </dgm:t>
    </dgm:pt>
    <dgm:pt modelId="{FDADDB14-434B-4446-8202-1AC478FC65ED}" type="parTrans" cxnId="{A870E6D8-D86F-4B17-9749-401BC5A3FC04}">
      <dgm:prSet/>
      <dgm:spPr/>
      <dgm:t>
        <a:bodyPr/>
        <a:lstStyle/>
        <a:p>
          <a:endParaRPr lang="en-US"/>
        </a:p>
      </dgm:t>
    </dgm:pt>
    <dgm:pt modelId="{12C11E22-341B-44DE-93BF-8F63D34190D6}" type="sibTrans" cxnId="{A870E6D8-D86F-4B17-9749-401BC5A3FC04}">
      <dgm:prSet/>
      <dgm:spPr/>
      <dgm:t>
        <a:bodyPr/>
        <a:lstStyle/>
        <a:p>
          <a:endParaRPr lang="en-US"/>
        </a:p>
      </dgm:t>
    </dgm:pt>
    <dgm:pt modelId="{E52500B1-337B-47AE-AEB2-FF4708B22314}">
      <dgm:prSet/>
      <dgm:spPr/>
      <dgm:t>
        <a:bodyPr/>
        <a:lstStyle/>
        <a:p>
          <a:r>
            <a:rPr lang="fr-BE" dirty="0"/>
            <a:t>rester progressif, 4 ans pour développer ce rôle</a:t>
          </a:r>
          <a:endParaRPr lang="en-US" dirty="0"/>
        </a:p>
      </dgm:t>
    </dgm:pt>
    <dgm:pt modelId="{7BF13B1F-577E-4E33-ABD2-6C17CB70E646}" type="parTrans" cxnId="{2C53B96B-91C1-49C0-A61F-8596925BEB3C}">
      <dgm:prSet/>
      <dgm:spPr/>
      <dgm:t>
        <a:bodyPr/>
        <a:lstStyle/>
        <a:p>
          <a:endParaRPr lang="en-US"/>
        </a:p>
      </dgm:t>
    </dgm:pt>
    <dgm:pt modelId="{5D9DB1A2-48F3-4ABF-B16F-BBBF5FD48783}" type="sibTrans" cxnId="{2C53B96B-91C1-49C0-A61F-8596925BEB3C}">
      <dgm:prSet/>
      <dgm:spPr/>
      <dgm:t>
        <a:bodyPr/>
        <a:lstStyle/>
        <a:p>
          <a:endParaRPr lang="en-US"/>
        </a:p>
      </dgm:t>
    </dgm:pt>
    <dgm:pt modelId="{169FB555-58A0-4243-97D4-8591963107C8}">
      <dgm:prSet/>
      <dgm:spPr/>
      <dgm:t>
        <a:bodyPr/>
        <a:lstStyle/>
        <a:p>
          <a:r>
            <a:rPr lang="fr-BE" dirty="0"/>
            <a:t>Poursuivre et adapter les activités aux nouveaux défis du profil attendu du BIRSG</a:t>
          </a:r>
          <a:endParaRPr lang="en-US" dirty="0"/>
        </a:p>
      </dgm:t>
    </dgm:pt>
    <dgm:pt modelId="{966940F7-4730-4449-96FD-7EF1C3CAE24B}" type="parTrans" cxnId="{E7D5517E-1CB2-43DC-A976-BC85B94E5D9F}">
      <dgm:prSet/>
      <dgm:spPr/>
      <dgm:t>
        <a:bodyPr/>
        <a:lstStyle/>
        <a:p>
          <a:endParaRPr lang="en-US"/>
        </a:p>
      </dgm:t>
    </dgm:pt>
    <dgm:pt modelId="{4BA0874D-71B5-4DA5-B134-119BF67B55D6}" type="sibTrans" cxnId="{E7D5517E-1CB2-43DC-A976-BC85B94E5D9F}">
      <dgm:prSet/>
      <dgm:spPr/>
      <dgm:t>
        <a:bodyPr/>
        <a:lstStyle/>
        <a:p>
          <a:endParaRPr lang="en-US"/>
        </a:p>
      </dgm:t>
    </dgm:pt>
    <dgm:pt modelId="{BCD8A549-6D31-48E5-9198-C5C37738330C}">
      <dgm:prSet/>
      <dgm:spPr/>
      <dgm:t>
        <a:bodyPr/>
        <a:lstStyle/>
        <a:p>
          <a:r>
            <a:rPr lang="fr-BE" dirty="0"/>
            <a:t>importance du leadership (délégation et collaboration)</a:t>
          </a:r>
          <a:endParaRPr lang="en-US" dirty="0"/>
        </a:p>
      </dgm:t>
    </dgm:pt>
    <dgm:pt modelId="{6A006F7B-2785-4CB2-96C9-2DD19DFBF93E}" type="parTrans" cxnId="{4699EAF0-531E-40A0-8005-5925DF3CBA95}">
      <dgm:prSet/>
      <dgm:spPr/>
      <dgm:t>
        <a:bodyPr/>
        <a:lstStyle/>
        <a:p>
          <a:endParaRPr lang="en-US"/>
        </a:p>
      </dgm:t>
    </dgm:pt>
    <dgm:pt modelId="{88F3EFDB-072C-4383-AD9F-5CDE20D571F2}" type="sibTrans" cxnId="{4699EAF0-531E-40A0-8005-5925DF3CBA95}">
      <dgm:prSet/>
      <dgm:spPr/>
      <dgm:t>
        <a:bodyPr/>
        <a:lstStyle/>
        <a:p>
          <a:endParaRPr lang="en-US"/>
        </a:p>
      </dgm:t>
    </dgm:pt>
    <dgm:pt modelId="{7C7E10F1-B7B1-4AE7-BA35-1402E64F3D79}">
      <dgm:prSet/>
      <dgm:spPr/>
      <dgm:t>
        <a:bodyPr/>
        <a:lstStyle/>
        <a:p>
          <a:r>
            <a:rPr lang="fr-BE" dirty="0"/>
            <a:t>activité B1/B4 commune organisée en 2025 dans le cadre du cours de SIG ex (B1) et de Principes d’administration (B4)</a:t>
          </a:r>
          <a:endParaRPr lang="en-US" dirty="0"/>
        </a:p>
      </dgm:t>
    </dgm:pt>
    <dgm:pt modelId="{C0D8D302-5B34-4C1E-B4EA-B3255EA9D519}" type="parTrans" cxnId="{A05A1DB5-3542-4692-B932-3C8F231AA7CB}">
      <dgm:prSet/>
      <dgm:spPr/>
      <dgm:t>
        <a:bodyPr/>
        <a:lstStyle/>
        <a:p>
          <a:endParaRPr lang="en-US"/>
        </a:p>
      </dgm:t>
    </dgm:pt>
    <dgm:pt modelId="{76A7E140-2F1D-48F7-931B-EC6F11B00220}" type="sibTrans" cxnId="{A05A1DB5-3542-4692-B932-3C8F231AA7CB}">
      <dgm:prSet/>
      <dgm:spPr/>
      <dgm:t>
        <a:bodyPr/>
        <a:lstStyle/>
        <a:p>
          <a:endParaRPr lang="en-US"/>
        </a:p>
      </dgm:t>
    </dgm:pt>
    <dgm:pt modelId="{D772B204-620F-42C1-9235-874D259F1BEE}">
      <dgm:prSet custT="1"/>
      <dgm:spPr/>
      <dgm:t>
        <a:bodyPr/>
        <a:lstStyle/>
        <a:p>
          <a:r>
            <a:rPr lang="fr-BE" sz="1000" dirty="0"/>
            <a:t>rassurer les terrains de stage: implémentation progressive,  accompagnement, partenariat</a:t>
          </a:r>
          <a:endParaRPr lang="en-US" sz="1000" dirty="0"/>
        </a:p>
      </dgm:t>
    </dgm:pt>
    <dgm:pt modelId="{CBDAA84F-815A-4EE7-9DD5-C95C1B45EE94}" type="parTrans" cxnId="{82FBB780-F691-4AB2-9A4D-1912F0BEE3DA}">
      <dgm:prSet/>
      <dgm:spPr/>
      <dgm:t>
        <a:bodyPr/>
        <a:lstStyle/>
        <a:p>
          <a:endParaRPr lang="fr-BE"/>
        </a:p>
      </dgm:t>
    </dgm:pt>
    <dgm:pt modelId="{D3E47D73-45EC-4FAA-A80E-0B2B0DDA150F}" type="sibTrans" cxnId="{82FBB780-F691-4AB2-9A4D-1912F0BEE3DA}">
      <dgm:prSet/>
      <dgm:spPr/>
      <dgm:t>
        <a:bodyPr/>
        <a:lstStyle/>
        <a:p>
          <a:endParaRPr lang="fr-BE"/>
        </a:p>
      </dgm:t>
    </dgm:pt>
    <dgm:pt modelId="{B9B5B190-93B7-48E5-8691-EB0E0996C7B9}">
      <dgm:prSet/>
      <dgm:spPr/>
      <dgm:t>
        <a:bodyPr/>
        <a:lstStyle/>
        <a:p>
          <a:r>
            <a:rPr lang="fr-BE" dirty="0"/>
            <a:t>relever l’existant pour identifier les lacunes et  poursuivre les initiatives</a:t>
          </a:r>
          <a:endParaRPr lang="en-US" dirty="0"/>
        </a:p>
      </dgm:t>
    </dgm:pt>
    <dgm:pt modelId="{018F0D05-24C6-4D02-9EF0-775872BC26A2}" type="parTrans" cxnId="{BE16EE9A-EC29-4AF2-B98C-8566C2AB0961}">
      <dgm:prSet/>
      <dgm:spPr/>
      <dgm:t>
        <a:bodyPr/>
        <a:lstStyle/>
        <a:p>
          <a:endParaRPr lang="fr-BE"/>
        </a:p>
      </dgm:t>
    </dgm:pt>
    <dgm:pt modelId="{97A7962E-3E5E-49B5-9471-E1BED3668593}" type="sibTrans" cxnId="{BE16EE9A-EC29-4AF2-B98C-8566C2AB0961}">
      <dgm:prSet/>
      <dgm:spPr/>
      <dgm:t>
        <a:bodyPr/>
        <a:lstStyle/>
        <a:p>
          <a:endParaRPr lang="fr-BE"/>
        </a:p>
      </dgm:t>
    </dgm:pt>
    <dgm:pt modelId="{7CC0D696-E518-441F-A3C2-5050805FC405}">
      <dgm:prSet/>
      <dgm:spPr/>
      <dgm:t>
        <a:bodyPr/>
        <a:lstStyle/>
        <a:p>
          <a:r>
            <a:rPr lang="fr-BE" dirty="0"/>
            <a:t>« identifie »  =&gt;  « promeut, agit, argumente, contribue… »</a:t>
          </a:r>
          <a:endParaRPr lang="en-US" dirty="0"/>
        </a:p>
      </dgm:t>
    </dgm:pt>
    <dgm:pt modelId="{42A747BD-CD68-4C9C-86E9-8396587C04FD}" type="parTrans" cxnId="{0D6047A2-35B8-4ACF-A06E-534F6E81BCCE}">
      <dgm:prSet/>
      <dgm:spPr/>
      <dgm:t>
        <a:bodyPr/>
        <a:lstStyle/>
        <a:p>
          <a:endParaRPr lang="fr-BE"/>
        </a:p>
      </dgm:t>
    </dgm:pt>
    <dgm:pt modelId="{C42850EF-E481-45FC-B47D-E05709213A28}" type="sibTrans" cxnId="{0D6047A2-35B8-4ACF-A06E-534F6E81BCCE}">
      <dgm:prSet/>
      <dgm:spPr/>
      <dgm:t>
        <a:bodyPr/>
        <a:lstStyle/>
        <a:p>
          <a:endParaRPr lang="fr-BE"/>
        </a:p>
      </dgm:t>
    </dgm:pt>
    <dgm:pt modelId="{8AAAB182-C76B-4506-AFE7-D8ADE0BAAAF6}">
      <dgm:prSet/>
      <dgm:spPr/>
      <dgm:t>
        <a:bodyPr/>
        <a:lstStyle/>
        <a:p>
          <a:r>
            <a:rPr lang="fr-BE" dirty="0"/>
            <a:t>évaluer !</a:t>
          </a:r>
          <a:endParaRPr lang="en-US" dirty="0"/>
        </a:p>
      </dgm:t>
    </dgm:pt>
    <dgm:pt modelId="{39B18EC8-1CAB-41CD-9430-2B9C9A4E222C}" type="parTrans" cxnId="{9507D187-E842-4240-B8CC-B0020A287F80}">
      <dgm:prSet/>
      <dgm:spPr/>
      <dgm:t>
        <a:bodyPr/>
        <a:lstStyle/>
        <a:p>
          <a:endParaRPr lang="fr-BE"/>
        </a:p>
      </dgm:t>
    </dgm:pt>
    <dgm:pt modelId="{E910EB8C-2607-42D5-AA32-ECE513FBB764}" type="sibTrans" cxnId="{9507D187-E842-4240-B8CC-B0020A287F80}">
      <dgm:prSet/>
      <dgm:spPr/>
      <dgm:t>
        <a:bodyPr/>
        <a:lstStyle/>
        <a:p>
          <a:endParaRPr lang="fr-BE"/>
        </a:p>
      </dgm:t>
    </dgm:pt>
    <dgm:pt modelId="{80522BC6-1910-49F6-8700-37812218A4A5}" type="pres">
      <dgm:prSet presAssocID="{A6BDAC4A-8FF8-4D9B-9544-DBDC023A0EBB}" presName="Name0" presStyleCnt="0">
        <dgm:presLayoutVars>
          <dgm:dir/>
          <dgm:animLvl val="lvl"/>
          <dgm:resizeHandles val="exact"/>
        </dgm:presLayoutVars>
      </dgm:prSet>
      <dgm:spPr/>
    </dgm:pt>
    <dgm:pt modelId="{DEDF394D-E5B3-4B7C-8E67-807DB4583E84}" type="pres">
      <dgm:prSet presAssocID="{1026E5EE-B799-4352-9F35-5A26B6EE201B}" presName="linNode" presStyleCnt="0"/>
      <dgm:spPr/>
    </dgm:pt>
    <dgm:pt modelId="{6603E95C-2949-45D0-90CF-9BA7BDB63BEC}" type="pres">
      <dgm:prSet presAssocID="{1026E5EE-B799-4352-9F35-5A26B6EE201B}" presName="parentText" presStyleLbl="node1" presStyleIdx="0" presStyleCnt="5">
        <dgm:presLayoutVars>
          <dgm:chMax val="1"/>
          <dgm:bulletEnabled val="1"/>
        </dgm:presLayoutVars>
      </dgm:prSet>
      <dgm:spPr/>
    </dgm:pt>
    <dgm:pt modelId="{1DCE3D45-1F56-420A-9137-43EF7F2FC150}" type="pres">
      <dgm:prSet presAssocID="{1026E5EE-B799-4352-9F35-5A26B6EE201B}" presName="descendantText" presStyleLbl="alignAccFollowNode1" presStyleIdx="0" presStyleCnt="5" custLinFactNeighborY="1113">
        <dgm:presLayoutVars>
          <dgm:bulletEnabled val="1"/>
        </dgm:presLayoutVars>
      </dgm:prSet>
      <dgm:spPr/>
    </dgm:pt>
    <dgm:pt modelId="{FDF44EFD-3900-4978-8E76-CB08B22E4471}" type="pres">
      <dgm:prSet presAssocID="{57CA25BB-00DB-43D2-ACB9-86719B8FBDDD}" presName="sp" presStyleCnt="0"/>
      <dgm:spPr/>
    </dgm:pt>
    <dgm:pt modelId="{B6FC974E-2F80-42A3-BF93-4CD5A9414DB6}" type="pres">
      <dgm:prSet presAssocID="{62995F74-73F8-4A6D-B911-633D7530C994}" presName="linNode" presStyleCnt="0"/>
      <dgm:spPr/>
    </dgm:pt>
    <dgm:pt modelId="{C5AB9D40-9DD5-4A42-ABD2-AB254462205F}" type="pres">
      <dgm:prSet presAssocID="{62995F74-73F8-4A6D-B911-633D7530C994}" presName="parentText" presStyleLbl="node1" presStyleIdx="1" presStyleCnt="5">
        <dgm:presLayoutVars>
          <dgm:chMax val="1"/>
          <dgm:bulletEnabled val="1"/>
        </dgm:presLayoutVars>
      </dgm:prSet>
      <dgm:spPr/>
    </dgm:pt>
    <dgm:pt modelId="{BBE3BE99-4E86-473A-B7F5-2D5491E3BF2B}" type="pres">
      <dgm:prSet presAssocID="{62995F74-73F8-4A6D-B911-633D7530C994}" presName="descendantText" presStyleLbl="alignAccFollowNode1" presStyleIdx="1" presStyleCnt="5" custLinFactNeighborY="0">
        <dgm:presLayoutVars>
          <dgm:bulletEnabled val="1"/>
        </dgm:presLayoutVars>
      </dgm:prSet>
      <dgm:spPr/>
    </dgm:pt>
    <dgm:pt modelId="{6D711AE6-377B-4CD2-8888-2CD644B26579}" type="pres">
      <dgm:prSet presAssocID="{72ACA8C0-B898-486F-8154-7063FDF6F109}" presName="sp" presStyleCnt="0"/>
      <dgm:spPr/>
    </dgm:pt>
    <dgm:pt modelId="{E37ED8D8-3C57-4E08-A3DA-32A42F4B9B4D}" type="pres">
      <dgm:prSet presAssocID="{388DD713-3D18-49DD-930C-EF7E7033F46D}" presName="linNode" presStyleCnt="0"/>
      <dgm:spPr/>
    </dgm:pt>
    <dgm:pt modelId="{AD7F03FA-19A8-4C81-ADDE-ADD40FB0478E}" type="pres">
      <dgm:prSet presAssocID="{388DD713-3D18-49DD-930C-EF7E7033F46D}" presName="parentText" presStyleLbl="node1" presStyleIdx="2" presStyleCnt="5">
        <dgm:presLayoutVars>
          <dgm:chMax val="1"/>
          <dgm:bulletEnabled val="1"/>
        </dgm:presLayoutVars>
      </dgm:prSet>
      <dgm:spPr/>
    </dgm:pt>
    <dgm:pt modelId="{5FAC208B-C37A-415D-8BE7-DECDD6B5FACC}" type="pres">
      <dgm:prSet presAssocID="{388DD713-3D18-49DD-930C-EF7E7033F46D}" presName="descendantText" presStyleLbl="alignAccFollowNode1" presStyleIdx="2" presStyleCnt="5">
        <dgm:presLayoutVars>
          <dgm:bulletEnabled val="1"/>
        </dgm:presLayoutVars>
      </dgm:prSet>
      <dgm:spPr/>
    </dgm:pt>
    <dgm:pt modelId="{0FE3D678-050D-4A04-8538-BBF16A2B673E}" type="pres">
      <dgm:prSet presAssocID="{D5F1C539-495E-42EE-A9E9-EDA8D67E2B4F}" presName="sp" presStyleCnt="0"/>
      <dgm:spPr/>
    </dgm:pt>
    <dgm:pt modelId="{7A5A3256-6B96-4F28-8D3B-C926E336D6A4}" type="pres">
      <dgm:prSet presAssocID="{62AA5317-6C1E-4A9E-A6A6-29F61D755C63}" presName="linNode" presStyleCnt="0"/>
      <dgm:spPr/>
    </dgm:pt>
    <dgm:pt modelId="{89E2BDD9-627A-4E61-8BD9-CF414A83D941}" type="pres">
      <dgm:prSet presAssocID="{62AA5317-6C1E-4A9E-A6A6-29F61D755C63}" presName="parentText" presStyleLbl="node1" presStyleIdx="3" presStyleCnt="5">
        <dgm:presLayoutVars>
          <dgm:chMax val="1"/>
          <dgm:bulletEnabled val="1"/>
        </dgm:presLayoutVars>
      </dgm:prSet>
      <dgm:spPr/>
    </dgm:pt>
    <dgm:pt modelId="{0444C0AC-A65A-4C2F-B12B-422E41D41985}" type="pres">
      <dgm:prSet presAssocID="{62AA5317-6C1E-4A9E-A6A6-29F61D755C63}" presName="descendantText" presStyleLbl="alignAccFollowNode1" presStyleIdx="3" presStyleCnt="5">
        <dgm:presLayoutVars>
          <dgm:bulletEnabled val="1"/>
        </dgm:presLayoutVars>
      </dgm:prSet>
      <dgm:spPr/>
    </dgm:pt>
    <dgm:pt modelId="{FFFEC030-99C2-4854-BC1A-BE0C08AF6E59}" type="pres">
      <dgm:prSet presAssocID="{12C11E22-341B-44DE-93BF-8F63D34190D6}" presName="sp" presStyleCnt="0"/>
      <dgm:spPr/>
    </dgm:pt>
    <dgm:pt modelId="{2B168AE0-EC89-47D6-BCD0-AAECB355CE3F}" type="pres">
      <dgm:prSet presAssocID="{169FB555-58A0-4243-97D4-8591963107C8}" presName="linNode" presStyleCnt="0"/>
      <dgm:spPr/>
    </dgm:pt>
    <dgm:pt modelId="{C191DD32-E51E-48A6-A041-3D73C91C0F34}" type="pres">
      <dgm:prSet presAssocID="{169FB555-58A0-4243-97D4-8591963107C8}" presName="parentText" presStyleLbl="node1" presStyleIdx="4" presStyleCnt="5">
        <dgm:presLayoutVars>
          <dgm:chMax val="1"/>
          <dgm:bulletEnabled val="1"/>
        </dgm:presLayoutVars>
      </dgm:prSet>
      <dgm:spPr/>
    </dgm:pt>
    <dgm:pt modelId="{2530E8CB-422F-4082-B850-42785EC04098}" type="pres">
      <dgm:prSet presAssocID="{169FB555-58A0-4243-97D4-8591963107C8}" presName="descendantText" presStyleLbl="alignAccFollowNode1" presStyleIdx="4" presStyleCnt="5">
        <dgm:presLayoutVars>
          <dgm:bulletEnabled val="1"/>
        </dgm:presLayoutVars>
      </dgm:prSet>
      <dgm:spPr/>
    </dgm:pt>
  </dgm:ptLst>
  <dgm:cxnLst>
    <dgm:cxn modelId="{99AF6A08-D162-4B7A-AEAC-9BD62B480E2D}" srcId="{388DD713-3D18-49DD-930C-EF7E7033F46D}" destId="{8E877E36-D01F-4D9A-92AA-2DB4BD3CB9A3}" srcOrd="0" destOrd="0" parTransId="{D898A388-B9A2-4A44-8FDE-DB47B6C531D4}" sibTransId="{1DC478C6-0CCB-4FD4-A391-2ECF84F73113}"/>
    <dgm:cxn modelId="{A588200A-0C91-438F-95EB-7DEEB6B4854D}" type="presOf" srcId="{62995F74-73F8-4A6D-B911-633D7530C994}" destId="{C5AB9D40-9DD5-4A42-ABD2-AB254462205F}" srcOrd="0" destOrd="0" presId="urn:microsoft.com/office/officeart/2005/8/layout/vList5"/>
    <dgm:cxn modelId="{E093390B-1410-4016-93AC-A143E4E5B8F8}" srcId="{62995F74-73F8-4A6D-B911-633D7530C994}" destId="{9C214A76-D20E-43E0-9103-44FEA35D09E9}" srcOrd="0" destOrd="0" parTransId="{CA7847BE-0528-4BAF-B036-79080196E485}" sibTransId="{97F36B0B-2B3E-4E4D-B9B9-4B3BBA206308}"/>
    <dgm:cxn modelId="{9206441E-301B-44C2-8AEF-C8012F69058B}" srcId="{1026E5EE-B799-4352-9F35-5A26B6EE201B}" destId="{95328BB5-8CC7-4EED-9550-3406F63121A2}" srcOrd="0" destOrd="0" parTransId="{1B3D6995-B8C2-45CC-98A4-8BA6D714C90E}" sibTransId="{F8F27058-B22C-49F2-940A-A8B8FE254BB4}"/>
    <dgm:cxn modelId="{144E0D39-08AA-4722-BF58-D35148576005}" type="presOf" srcId="{62AA5317-6C1E-4A9E-A6A6-29F61D755C63}" destId="{89E2BDD9-627A-4E61-8BD9-CF414A83D941}" srcOrd="0" destOrd="0" presId="urn:microsoft.com/office/officeart/2005/8/layout/vList5"/>
    <dgm:cxn modelId="{B25CBD63-D131-4789-B1B5-F74103DFE957}" type="presOf" srcId="{95328BB5-8CC7-4EED-9550-3406F63121A2}" destId="{1DCE3D45-1F56-420A-9137-43EF7F2FC150}" srcOrd="0" destOrd="0" presId="urn:microsoft.com/office/officeart/2005/8/layout/vList5"/>
    <dgm:cxn modelId="{544AC145-BB62-4805-B185-2F3BF963EAF1}" type="presOf" srcId="{1026E5EE-B799-4352-9F35-5A26B6EE201B}" destId="{6603E95C-2949-45D0-90CF-9BA7BDB63BEC}" srcOrd="0" destOrd="0" presId="urn:microsoft.com/office/officeart/2005/8/layout/vList5"/>
    <dgm:cxn modelId="{2C53B96B-91C1-49C0-A61F-8596925BEB3C}" srcId="{62AA5317-6C1E-4A9E-A6A6-29F61D755C63}" destId="{E52500B1-337B-47AE-AEB2-FF4708B22314}" srcOrd="0" destOrd="0" parTransId="{7BF13B1F-577E-4E33-ABD2-6C17CB70E646}" sibTransId="{5D9DB1A2-48F3-4ABF-B16F-BBBF5FD48783}"/>
    <dgm:cxn modelId="{7729FA4F-DAFF-429F-B144-F578C5B055D2}" srcId="{A6BDAC4A-8FF8-4D9B-9544-DBDC023A0EBB}" destId="{1026E5EE-B799-4352-9F35-5A26B6EE201B}" srcOrd="0" destOrd="0" parTransId="{BAE2C9F1-B851-41D1-B100-2E909C8DD01F}" sibTransId="{57CA25BB-00DB-43D2-ACB9-86719B8FBDDD}"/>
    <dgm:cxn modelId="{18464253-6661-44B7-A311-E57EDD794D1A}" type="presOf" srcId="{169FB555-58A0-4243-97D4-8591963107C8}" destId="{C191DD32-E51E-48A6-A041-3D73C91C0F34}" srcOrd="0" destOrd="0" presId="urn:microsoft.com/office/officeart/2005/8/layout/vList5"/>
    <dgm:cxn modelId="{74E5C753-4B86-42C5-8749-24A96DD32C3C}" type="presOf" srcId="{BCD8A549-6D31-48E5-9198-C5C37738330C}" destId="{2530E8CB-422F-4082-B850-42785EC04098}" srcOrd="0" destOrd="0" presId="urn:microsoft.com/office/officeart/2005/8/layout/vList5"/>
    <dgm:cxn modelId="{2E4F5575-73C0-4DC3-BAE5-9FC33EF1E7FA}" type="presOf" srcId="{EFBDB1D2-C9DD-4C82-98CD-AE84E166BBA3}" destId="{1DCE3D45-1F56-420A-9137-43EF7F2FC150}" srcOrd="0" destOrd="1" presId="urn:microsoft.com/office/officeart/2005/8/layout/vList5"/>
    <dgm:cxn modelId="{E7D5517E-1CB2-43DC-A976-BC85B94E5D9F}" srcId="{A6BDAC4A-8FF8-4D9B-9544-DBDC023A0EBB}" destId="{169FB555-58A0-4243-97D4-8591963107C8}" srcOrd="4" destOrd="0" parTransId="{966940F7-4730-4449-96FD-7EF1C3CAE24B}" sibTransId="{4BA0874D-71B5-4DA5-B134-119BF67B55D6}"/>
    <dgm:cxn modelId="{9FFFE67F-13CD-49DD-904E-9FA76000D434}" type="presOf" srcId="{8AAAB182-C76B-4506-AFE7-D8ADE0BAAAF6}" destId="{2530E8CB-422F-4082-B850-42785EC04098}" srcOrd="0" destOrd="2" presId="urn:microsoft.com/office/officeart/2005/8/layout/vList5"/>
    <dgm:cxn modelId="{82FBB780-F691-4AB2-9A4D-1912F0BEE3DA}" srcId="{1026E5EE-B799-4352-9F35-5A26B6EE201B}" destId="{D772B204-620F-42C1-9235-874D259F1BEE}" srcOrd="2" destOrd="0" parTransId="{CBDAA84F-815A-4EE7-9DD5-C95C1B45EE94}" sibTransId="{D3E47D73-45EC-4FAA-A80E-0B2B0DDA150F}"/>
    <dgm:cxn modelId="{8F25EE85-128E-4F6B-B8DA-342BFF1910B0}" type="presOf" srcId="{E52500B1-337B-47AE-AEB2-FF4708B22314}" destId="{0444C0AC-A65A-4C2F-B12B-422E41D41985}" srcOrd="0" destOrd="0" presId="urn:microsoft.com/office/officeart/2005/8/layout/vList5"/>
    <dgm:cxn modelId="{9507D187-E842-4240-B8CC-B0020A287F80}" srcId="{169FB555-58A0-4243-97D4-8591963107C8}" destId="{8AAAB182-C76B-4506-AFE7-D8ADE0BAAAF6}" srcOrd="2" destOrd="0" parTransId="{39B18EC8-1CAB-41CD-9430-2B9C9A4E222C}" sibTransId="{E910EB8C-2607-42D5-AA32-ECE513FBB764}"/>
    <dgm:cxn modelId="{A01E578C-7C7A-4F2C-946F-39E74C9DE165}" type="presOf" srcId="{B9B5B190-93B7-48E5-8691-EB0E0996C7B9}" destId="{BBE3BE99-4E86-473A-B7F5-2D5491E3BF2B}" srcOrd="0" destOrd="1" presId="urn:microsoft.com/office/officeart/2005/8/layout/vList5"/>
    <dgm:cxn modelId="{BE16EE9A-EC29-4AF2-B98C-8566C2AB0961}" srcId="{62995F74-73F8-4A6D-B911-633D7530C994}" destId="{B9B5B190-93B7-48E5-8691-EB0E0996C7B9}" srcOrd="1" destOrd="0" parTransId="{018F0D05-24C6-4D02-9EF0-775872BC26A2}" sibTransId="{97A7962E-3E5E-49B5-9471-E1BED3668593}"/>
    <dgm:cxn modelId="{41DFD39B-BD3D-4A46-8C5E-D9098594EBDB}" type="presOf" srcId="{7CC0D696-E518-441F-A3C2-5050805FC405}" destId="{0444C0AC-A65A-4C2F-B12B-422E41D41985}" srcOrd="0" destOrd="1" presId="urn:microsoft.com/office/officeart/2005/8/layout/vList5"/>
    <dgm:cxn modelId="{0D6047A2-35B8-4ACF-A06E-534F6E81BCCE}" srcId="{62AA5317-6C1E-4A9E-A6A6-29F61D755C63}" destId="{7CC0D696-E518-441F-A3C2-5050805FC405}" srcOrd="1" destOrd="0" parTransId="{42A747BD-CD68-4C9C-86E9-8396587C04FD}" sibTransId="{C42850EF-E481-45FC-B47D-E05709213A28}"/>
    <dgm:cxn modelId="{7AA6B5A3-AF36-4BEE-9DD3-4DF134697955}" type="presOf" srcId="{A6BDAC4A-8FF8-4D9B-9544-DBDC023A0EBB}" destId="{80522BC6-1910-49F6-8700-37812218A4A5}" srcOrd="0" destOrd="0" presId="urn:microsoft.com/office/officeart/2005/8/layout/vList5"/>
    <dgm:cxn modelId="{CB07F7A8-577C-4976-83D3-9F579CCEC7FD}" type="presOf" srcId="{9C214A76-D20E-43E0-9103-44FEA35D09E9}" destId="{BBE3BE99-4E86-473A-B7F5-2D5491E3BF2B}" srcOrd="0" destOrd="0" presId="urn:microsoft.com/office/officeart/2005/8/layout/vList5"/>
    <dgm:cxn modelId="{B44A96AD-CE7A-4C2B-A813-30B4CFF92A72}" srcId="{A6BDAC4A-8FF8-4D9B-9544-DBDC023A0EBB}" destId="{388DD713-3D18-49DD-930C-EF7E7033F46D}" srcOrd="2" destOrd="0" parTransId="{A65CA3DD-0385-4E45-B8A8-7E46A9211825}" sibTransId="{D5F1C539-495E-42EE-A9E9-EDA8D67E2B4F}"/>
    <dgm:cxn modelId="{A05A1DB5-3542-4692-B932-3C8F231AA7CB}" srcId="{169FB555-58A0-4243-97D4-8591963107C8}" destId="{7C7E10F1-B7B1-4AE7-BA35-1402E64F3D79}" srcOrd="1" destOrd="0" parTransId="{C0D8D302-5B34-4C1E-B4EA-B3255EA9D519}" sibTransId="{76A7E140-2F1D-48F7-931B-EC6F11B00220}"/>
    <dgm:cxn modelId="{AA135EC3-B055-4EC4-97DF-08C78DBD9048}" type="presOf" srcId="{388DD713-3D18-49DD-930C-EF7E7033F46D}" destId="{AD7F03FA-19A8-4C81-ADDE-ADD40FB0478E}" srcOrd="0" destOrd="0" presId="urn:microsoft.com/office/officeart/2005/8/layout/vList5"/>
    <dgm:cxn modelId="{5C972ACA-1AD0-4F9F-9851-BCCA34E182A7}" type="presOf" srcId="{7C7E10F1-B7B1-4AE7-BA35-1402E64F3D79}" destId="{2530E8CB-422F-4082-B850-42785EC04098}" srcOrd="0" destOrd="1" presId="urn:microsoft.com/office/officeart/2005/8/layout/vList5"/>
    <dgm:cxn modelId="{A870E6D8-D86F-4B17-9749-401BC5A3FC04}" srcId="{A6BDAC4A-8FF8-4D9B-9544-DBDC023A0EBB}" destId="{62AA5317-6C1E-4A9E-A6A6-29F61D755C63}" srcOrd="3" destOrd="0" parTransId="{FDADDB14-434B-4446-8202-1AC478FC65ED}" sibTransId="{12C11E22-341B-44DE-93BF-8F63D34190D6}"/>
    <dgm:cxn modelId="{901A34E3-A95C-4147-B7C7-4C30F65EE4D7}" type="presOf" srcId="{8E877E36-D01F-4D9A-92AA-2DB4BD3CB9A3}" destId="{5FAC208B-C37A-415D-8BE7-DECDD6B5FACC}" srcOrd="0" destOrd="0" presId="urn:microsoft.com/office/officeart/2005/8/layout/vList5"/>
    <dgm:cxn modelId="{7F37E4E9-FF77-4531-9FA8-02FF97798738}" srcId="{A6BDAC4A-8FF8-4D9B-9544-DBDC023A0EBB}" destId="{62995F74-73F8-4A6D-B911-633D7530C994}" srcOrd="1" destOrd="0" parTransId="{5BF78600-7323-4FD8-A8FD-C58B02948ECA}" sibTransId="{72ACA8C0-B898-486F-8154-7063FDF6F109}"/>
    <dgm:cxn modelId="{47C05DEB-3824-4B5D-AFAA-18314BC56E33}" type="presOf" srcId="{D772B204-620F-42C1-9235-874D259F1BEE}" destId="{1DCE3D45-1F56-420A-9137-43EF7F2FC150}" srcOrd="0" destOrd="2" presId="urn:microsoft.com/office/officeart/2005/8/layout/vList5"/>
    <dgm:cxn modelId="{4699EAF0-531E-40A0-8005-5925DF3CBA95}" srcId="{169FB555-58A0-4243-97D4-8591963107C8}" destId="{BCD8A549-6D31-48E5-9198-C5C37738330C}" srcOrd="0" destOrd="0" parTransId="{6A006F7B-2785-4CB2-96C9-2DD19DFBF93E}" sibTransId="{88F3EFDB-072C-4383-AD9F-5CDE20D571F2}"/>
    <dgm:cxn modelId="{A78CFFFD-1EF7-4198-A578-547F28981DEE}" srcId="{1026E5EE-B799-4352-9F35-5A26B6EE201B}" destId="{EFBDB1D2-C9DD-4C82-98CD-AE84E166BBA3}" srcOrd="1" destOrd="0" parTransId="{01161C4E-796A-4D3F-AAA1-51FA329FF64E}" sibTransId="{206E08EC-D6F5-4B4D-B6FB-F98E59953247}"/>
    <dgm:cxn modelId="{E5FFD2D7-5EA2-4770-AB4F-46D9564D7542}" type="presParOf" srcId="{80522BC6-1910-49F6-8700-37812218A4A5}" destId="{DEDF394D-E5B3-4B7C-8E67-807DB4583E84}" srcOrd="0" destOrd="0" presId="urn:microsoft.com/office/officeart/2005/8/layout/vList5"/>
    <dgm:cxn modelId="{8A818029-6C99-49BF-956D-1AA78F69B950}" type="presParOf" srcId="{DEDF394D-E5B3-4B7C-8E67-807DB4583E84}" destId="{6603E95C-2949-45D0-90CF-9BA7BDB63BEC}" srcOrd="0" destOrd="0" presId="urn:microsoft.com/office/officeart/2005/8/layout/vList5"/>
    <dgm:cxn modelId="{C9E4205C-AECA-4A26-8783-B8704847448B}" type="presParOf" srcId="{DEDF394D-E5B3-4B7C-8E67-807DB4583E84}" destId="{1DCE3D45-1F56-420A-9137-43EF7F2FC150}" srcOrd="1" destOrd="0" presId="urn:microsoft.com/office/officeart/2005/8/layout/vList5"/>
    <dgm:cxn modelId="{A616373A-2A01-4C95-8438-8CE771DA8270}" type="presParOf" srcId="{80522BC6-1910-49F6-8700-37812218A4A5}" destId="{FDF44EFD-3900-4978-8E76-CB08B22E4471}" srcOrd="1" destOrd="0" presId="urn:microsoft.com/office/officeart/2005/8/layout/vList5"/>
    <dgm:cxn modelId="{B797D171-5FB1-4188-A0E6-BFE255C00BE0}" type="presParOf" srcId="{80522BC6-1910-49F6-8700-37812218A4A5}" destId="{B6FC974E-2F80-42A3-BF93-4CD5A9414DB6}" srcOrd="2" destOrd="0" presId="urn:microsoft.com/office/officeart/2005/8/layout/vList5"/>
    <dgm:cxn modelId="{F8DC727D-BEAD-4620-9DFE-68FAB0B326E3}" type="presParOf" srcId="{B6FC974E-2F80-42A3-BF93-4CD5A9414DB6}" destId="{C5AB9D40-9DD5-4A42-ABD2-AB254462205F}" srcOrd="0" destOrd="0" presId="urn:microsoft.com/office/officeart/2005/8/layout/vList5"/>
    <dgm:cxn modelId="{73AE27D0-74EB-4313-9D79-CC13A608EF8F}" type="presParOf" srcId="{B6FC974E-2F80-42A3-BF93-4CD5A9414DB6}" destId="{BBE3BE99-4E86-473A-B7F5-2D5491E3BF2B}" srcOrd="1" destOrd="0" presId="urn:microsoft.com/office/officeart/2005/8/layout/vList5"/>
    <dgm:cxn modelId="{EA0FDFC2-83B4-451F-ACF8-D0BEB24F6D86}" type="presParOf" srcId="{80522BC6-1910-49F6-8700-37812218A4A5}" destId="{6D711AE6-377B-4CD2-8888-2CD644B26579}" srcOrd="3" destOrd="0" presId="urn:microsoft.com/office/officeart/2005/8/layout/vList5"/>
    <dgm:cxn modelId="{4C8678E2-5B3A-4DC8-9BD9-A3D0670B80DB}" type="presParOf" srcId="{80522BC6-1910-49F6-8700-37812218A4A5}" destId="{E37ED8D8-3C57-4E08-A3DA-32A42F4B9B4D}" srcOrd="4" destOrd="0" presId="urn:microsoft.com/office/officeart/2005/8/layout/vList5"/>
    <dgm:cxn modelId="{9A246815-AEB8-4073-AF71-C4EF96BDFDC0}" type="presParOf" srcId="{E37ED8D8-3C57-4E08-A3DA-32A42F4B9B4D}" destId="{AD7F03FA-19A8-4C81-ADDE-ADD40FB0478E}" srcOrd="0" destOrd="0" presId="urn:microsoft.com/office/officeart/2005/8/layout/vList5"/>
    <dgm:cxn modelId="{9671350E-6541-4B2F-A86D-5C11032243E9}" type="presParOf" srcId="{E37ED8D8-3C57-4E08-A3DA-32A42F4B9B4D}" destId="{5FAC208B-C37A-415D-8BE7-DECDD6B5FACC}" srcOrd="1" destOrd="0" presId="urn:microsoft.com/office/officeart/2005/8/layout/vList5"/>
    <dgm:cxn modelId="{C5B4104C-44B6-49ED-BBAD-A5342920CEDF}" type="presParOf" srcId="{80522BC6-1910-49F6-8700-37812218A4A5}" destId="{0FE3D678-050D-4A04-8538-BBF16A2B673E}" srcOrd="5" destOrd="0" presId="urn:microsoft.com/office/officeart/2005/8/layout/vList5"/>
    <dgm:cxn modelId="{DB2B8FFD-81BE-47DA-9EBF-BCEDB98C914E}" type="presParOf" srcId="{80522BC6-1910-49F6-8700-37812218A4A5}" destId="{7A5A3256-6B96-4F28-8D3B-C926E336D6A4}" srcOrd="6" destOrd="0" presId="urn:microsoft.com/office/officeart/2005/8/layout/vList5"/>
    <dgm:cxn modelId="{92801C76-8C73-41EC-911C-2588A0CA4A6A}" type="presParOf" srcId="{7A5A3256-6B96-4F28-8D3B-C926E336D6A4}" destId="{89E2BDD9-627A-4E61-8BD9-CF414A83D941}" srcOrd="0" destOrd="0" presId="urn:microsoft.com/office/officeart/2005/8/layout/vList5"/>
    <dgm:cxn modelId="{FFCBFF86-D3A7-408E-B368-F6281ADEF5D5}" type="presParOf" srcId="{7A5A3256-6B96-4F28-8D3B-C926E336D6A4}" destId="{0444C0AC-A65A-4C2F-B12B-422E41D41985}" srcOrd="1" destOrd="0" presId="urn:microsoft.com/office/officeart/2005/8/layout/vList5"/>
    <dgm:cxn modelId="{A4B0A956-FB86-4C52-AF66-51D3E250E766}" type="presParOf" srcId="{80522BC6-1910-49F6-8700-37812218A4A5}" destId="{FFFEC030-99C2-4854-BC1A-BE0C08AF6E59}" srcOrd="7" destOrd="0" presId="urn:microsoft.com/office/officeart/2005/8/layout/vList5"/>
    <dgm:cxn modelId="{2B419A37-BC4D-4BB2-9FCD-CD11A3090A12}" type="presParOf" srcId="{80522BC6-1910-49F6-8700-37812218A4A5}" destId="{2B168AE0-EC89-47D6-BCD0-AAECB355CE3F}" srcOrd="8" destOrd="0" presId="urn:microsoft.com/office/officeart/2005/8/layout/vList5"/>
    <dgm:cxn modelId="{2DE8FD59-5E00-4B9F-BF82-F0E675922772}" type="presParOf" srcId="{2B168AE0-EC89-47D6-BCD0-AAECB355CE3F}" destId="{C191DD32-E51E-48A6-A041-3D73C91C0F34}" srcOrd="0" destOrd="0" presId="urn:microsoft.com/office/officeart/2005/8/layout/vList5"/>
    <dgm:cxn modelId="{DD513C38-AEA4-470E-818F-CFA1488E9C4C}" type="presParOf" srcId="{2B168AE0-EC89-47D6-BCD0-AAECB355CE3F}" destId="{2530E8CB-422F-4082-B850-42785EC0409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E3D45-1F56-420A-9137-43EF7F2FC150}">
      <dsp:nvSpPr>
        <dsp:cNvPr id="0" name=""/>
        <dsp:cNvSpPr/>
      </dsp:nvSpPr>
      <dsp:spPr>
        <a:xfrm rot="5400000">
          <a:off x="3900819" y="-1483077"/>
          <a:ext cx="873438" cy="40823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53340" rIns="106680" bIns="53340" numCol="1" spcCol="1270" anchor="ctr" anchorCtr="0">
          <a:noAutofit/>
        </a:bodyPr>
        <a:lstStyle/>
        <a:p>
          <a:pPr marL="57150" lvl="1" indent="-57150" algn="l" defTabSz="444500">
            <a:lnSpc>
              <a:spcPct val="90000"/>
            </a:lnSpc>
            <a:spcBef>
              <a:spcPct val="0"/>
            </a:spcBef>
            <a:spcAft>
              <a:spcPct val="15000"/>
            </a:spcAft>
            <a:buChar char="•"/>
          </a:pPr>
          <a:r>
            <a:rPr lang="fr-BE" sz="1000" kern="1200" dirty="0"/>
            <a:t>pas vraiment … </a:t>
          </a:r>
          <a:endParaRPr lang="en-US" sz="1000" kern="1200" dirty="0"/>
        </a:p>
        <a:p>
          <a:pPr marL="57150" lvl="1" indent="-57150" algn="l" defTabSz="444500">
            <a:lnSpc>
              <a:spcPct val="90000"/>
            </a:lnSpc>
            <a:spcBef>
              <a:spcPct val="0"/>
            </a:spcBef>
            <a:spcAft>
              <a:spcPct val="15000"/>
            </a:spcAft>
            <a:buChar char="•"/>
          </a:pPr>
          <a:r>
            <a:rPr lang="fr-BE" sz="1000" kern="1200" dirty="0"/>
            <a:t>mise en valeur de cette compétence exercée depuis toujours mais qui prend de l’ampleur</a:t>
          </a:r>
          <a:endParaRPr lang="en-US" sz="1000" kern="1200" dirty="0"/>
        </a:p>
        <a:p>
          <a:pPr marL="57150" lvl="1" indent="-57150" algn="l" defTabSz="444500">
            <a:lnSpc>
              <a:spcPct val="90000"/>
            </a:lnSpc>
            <a:spcBef>
              <a:spcPct val="0"/>
            </a:spcBef>
            <a:spcAft>
              <a:spcPct val="15000"/>
            </a:spcAft>
            <a:buChar char="•"/>
          </a:pPr>
          <a:r>
            <a:rPr lang="fr-BE" sz="1000" kern="1200" dirty="0"/>
            <a:t>rassurer les terrains de stage: implémentation progressive,  accompagnement, partenariat</a:t>
          </a:r>
          <a:endParaRPr lang="en-US" sz="1000" kern="1200" dirty="0"/>
        </a:p>
      </dsp:txBody>
      <dsp:txXfrm rot="-5400000">
        <a:off x="2296344" y="164036"/>
        <a:ext cx="4039751" cy="788162"/>
      </dsp:txXfrm>
    </dsp:sp>
    <dsp:sp modelId="{6603E95C-2949-45D0-90CF-9BA7BDB63BEC}">
      <dsp:nvSpPr>
        <dsp:cNvPr id="0" name=""/>
        <dsp:cNvSpPr/>
      </dsp:nvSpPr>
      <dsp:spPr>
        <a:xfrm>
          <a:off x="0" y="2497"/>
          <a:ext cx="2296343" cy="1091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fr-BE" sz="1400" kern="1200" dirty="0"/>
            <a:t>Leadership disciplinaire, nouveauté ?</a:t>
          </a:r>
          <a:endParaRPr lang="en-US" sz="1400" kern="1200" dirty="0"/>
        </a:p>
      </dsp:txBody>
      <dsp:txXfrm>
        <a:off x="53297" y="55794"/>
        <a:ext cx="2189749" cy="985203"/>
      </dsp:txXfrm>
    </dsp:sp>
    <dsp:sp modelId="{BBE3BE99-4E86-473A-B7F5-2D5491E3BF2B}">
      <dsp:nvSpPr>
        <dsp:cNvPr id="0" name=""/>
        <dsp:cNvSpPr/>
      </dsp:nvSpPr>
      <dsp:spPr>
        <a:xfrm rot="5400000">
          <a:off x="3900819" y="-346410"/>
          <a:ext cx="873438" cy="40823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fr-BE" sz="1200" kern="1200" dirty="0"/>
            <a:t>exercice intéressant</a:t>
          </a:r>
          <a:endParaRPr lang="en-US" sz="1200" kern="1200" dirty="0"/>
        </a:p>
        <a:p>
          <a:pPr marL="114300" lvl="1" indent="-114300" algn="l" defTabSz="533400">
            <a:lnSpc>
              <a:spcPct val="90000"/>
            </a:lnSpc>
            <a:spcBef>
              <a:spcPct val="0"/>
            </a:spcBef>
            <a:spcAft>
              <a:spcPct val="15000"/>
            </a:spcAft>
            <a:buChar char="•"/>
          </a:pPr>
          <a:r>
            <a:rPr lang="fr-BE" sz="1200" kern="1200" dirty="0"/>
            <a:t>relever l’existant pour identifier les lacunes et  poursuivre les initiatives</a:t>
          </a:r>
          <a:endParaRPr lang="en-US" sz="1200" kern="1200" dirty="0"/>
        </a:p>
      </dsp:txBody>
      <dsp:txXfrm rot="-5400000">
        <a:off x="2296344" y="1300703"/>
        <a:ext cx="4039751" cy="788162"/>
      </dsp:txXfrm>
    </dsp:sp>
    <dsp:sp modelId="{C5AB9D40-9DD5-4A42-ABD2-AB254462205F}">
      <dsp:nvSpPr>
        <dsp:cNvPr id="0" name=""/>
        <dsp:cNvSpPr/>
      </dsp:nvSpPr>
      <dsp:spPr>
        <a:xfrm>
          <a:off x="0" y="1148884"/>
          <a:ext cx="2296343" cy="1091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BE" sz="1600" kern="1200" dirty="0"/>
            <a:t>« Etat des lieux » à ce jour au sein de la HELB-IP ?</a:t>
          </a:r>
          <a:endParaRPr lang="en-US" sz="1600" kern="1200" dirty="0"/>
        </a:p>
      </dsp:txBody>
      <dsp:txXfrm>
        <a:off x="53297" y="1202181"/>
        <a:ext cx="2189749" cy="985203"/>
      </dsp:txXfrm>
    </dsp:sp>
    <dsp:sp modelId="{5FAC208B-C37A-415D-8BE7-DECDD6B5FACC}">
      <dsp:nvSpPr>
        <dsp:cNvPr id="0" name=""/>
        <dsp:cNvSpPr/>
      </dsp:nvSpPr>
      <dsp:spPr>
        <a:xfrm rot="5400000">
          <a:off x="3900819" y="799976"/>
          <a:ext cx="873438" cy="40823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fr-BE" sz="1200" kern="1200" dirty="0"/>
            <a:t>possible et nécessaire</a:t>
          </a:r>
          <a:endParaRPr lang="en-US" sz="1200" kern="1200" dirty="0"/>
        </a:p>
      </dsp:txBody>
      <dsp:txXfrm rot="-5400000">
        <a:off x="2296344" y="2447089"/>
        <a:ext cx="4039751" cy="788162"/>
      </dsp:txXfrm>
    </dsp:sp>
    <dsp:sp modelId="{AD7F03FA-19A8-4C81-ADDE-ADD40FB0478E}">
      <dsp:nvSpPr>
        <dsp:cNvPr id="0" name=""/>
        <dsp:cNvSpPr/>
      </dsp:nvSpPr>
      <dsp:spPr>
        <a:xfrm>
          <a:off x="0" y="2295272"/>
          <a:ext cx="2296343" cy="1091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BE" sz="1600" kern="1200" dirty="0"/>
            <a:t>Sensibiliser les étudiants au leadership dès la 1</a:t>
          </a:r>
          <a:r>
            <a:rPr lang="fr-BE" sz="1600" kern="1200" baseline="30000" dirty="0"/>
            <a:t>ère</a:t>
          </a:r>
          <a:r>
            <a:rPr lang="fr-BE" sz="1600" kern="1200" dirty="0"/>
            <a:t> année ?</a:t>
          </a:r>
          <a:endParaRPr lang="en-US" sz="1600" kern="1200" dirty="0"/>
        </a:p>
      </dsp:txBody>
      <dsp:txXfrm>
        <a:off x="53297" y="2348569"/>
        <a:ext cx="2189749" cy="985203"/>
      </dsp:txXfrm>
    </dsp:sp>
    <dsp:sp modelId="{0444C0AC-A65A-4C2F-B12B-422E41D41985}">
      <dsp:nvSpPr>
        <dsp:cNvPr id="0" name=""/>
        <dsp:cNvSpPr/>
      </dsp:nvSpPr>
      <dsp:spPr>
        <a:xfrm rot="5400000">
          <a:off x="3900819" y="1946364"/>
          <a:ext cx="873438" cy="40823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fr-BE" sz="1200" kern="1200" dirty="0"/>
            <a:t>rester progressif, 4 ans pour développer ce rôle</a:t>
          </a:r>
          <a:endParaRPr lang="en-US" sz="1200" kern="1200" dirty="0"/>
        </a:p>
        <a:p>
          <a:pPr marL="114300" lvl="1" indent="-114300" algn="l" defTabSz="533400">
            <a:lnSpc>
              <a:spcPct val="90000"/>
            </a:lnSpc>
            <a:spcBef>
              <a:spcPct val="0"/>
            </a:spcBef>
            <a:spcAft>
              <a:spcPct val="15000"/>
            </a:spcAft>
            <a:buChar char="•"/>
          </a:pPr>
          <a:r>
            <a:rPr lang="fr-BE" sz="1200" kern="1200" dirty="0"/>
            <a:t>« identifie »  =&gt;  « promeut, agit, argumente, contribue… »</a:t>
          </a:r>
          <a:endParaRPr lang="en-US" sz="1200" kern="1200" dirty="0"/>
        </a:p>
      </dsp:txBody>
      <dsp:txXfrm rot="-5400000">
        <a:off x="2296344" y="3593477"/>
        <a:ext cx="4039751" cy="788162"/>
      </dsp:txXfrm>
    </dsp:sp>
    <dsp:sp modelId="{89E2BDD9-627A-4E61-8BD9-CF414A83D941}">
      <dsp:nvSpPr>
        <dsp:cNvPr id="0" name=""/>
        <dsp:cNvSpPr/>
      </dsp:nvSpPr>
      <dsp:spPr>
        <a:xfrm>
          <a:off x="0" y="3441660"/>
          <a:ext cx="2296343" cy="1091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BE" sz="1600" kern="1200"/>
            <a:t>Progression dans les dispositifs pédagogiques B1 vers B4 ?</a:t>
          </a:r>
          <a:endParaRPr lang="en-US" sz="1600" kern="1200"/>
        </a:p>
      </dsp:txBody>
      <dsp:txXfrm>
        <a:off x="53297" y="3494957"/>
        <a:ext cx="2189749" cy="985203"/>
      </dsp:txXfrm>
    </dsp:sp>
    <dsp:sp modelId="{2530E8CB-422F-4082-B850-42785EC04098}">
      <dsp:nvSpPr>
        <dsp:cNvPr id="0" name=""/>
        <dsp:cNvSpPr/>
      </dsp:nvSpPr>
      <dsp:spPr>
        <a:xfrm rot="5400000">
          <a:off x="3900819" y="3092752"/>
          <a:ext cx="873438" cy="408238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fr-BE" sz="1200" kern="1200" dirty="0"/>
            <a:t>importance du leadership (délégation et collaboration)</a:t>
          </a:r>
          <a:endParaRPr lang="en-US" sz="1200" kern="1200" dirty="0"/>
        </a:p>
        <a:p>
          <a:pPr marL="114300" lvl="1" indent="-114300" algn="l" defTabSz="533400">
            <a:lnSpc>
              <a:spcPct val="90000"/>
            </a:lnSpc>
            <a:spcBef>
              <a:spcPct val="0"/>
            </a:spcBef>
            <a:spcAft>
              <a:spcPct val="15000"/>
            </a:spcAft>
            <a:buChar char="•"/>
          </a:pPr>
          <a:r>
            <a:rPr lang="fr-BE" sz="1200" kern="1200" dirty="0"/>
            <a:t>activité B1/B4 commune organisée en 2025 dans le cadre du cours de SIG ex (B1) et de Principes d’administration (B4)</a:t>
          </a:r>
          <a:endParaRPr lang="en-US" sz="1200" kern="1200" dirty="0"/>
        </a:p>
        <a:p>
          <a:pPr marL="114300" lvl="1" indent="-114300" algn="l" defTabSz="533400">
            <a:lnSpc>
              <a:spcPct val="90000"/>
            </a:lnSpc>
            <a:spcBef>
              <a:spcPct val="0"/>
            </a:spcBef>
            <a:spcAft>
              <a:spcPct val="15000"/>
            </a:spcAft>
            <a:buChar char="•"/>
          </a:pPr>
          <a:r>
            <a:rPr lang="fr-BE" sz="1200" kern="1200" dirty="0"/>
            <a:t>évaluer !</a:t>
          </a:r>
          <a:endParaRPr lang="en-US" sz="1200" kern="1200" dirty="0"/>
        </a:p>
      </dsp:txBody>
      <dsp:txXfrm rot="-5400000">
        <a:off x="2296344" y="4739865"/>
        <a:ext cx="4039751" cy="788162"/>
      </dsp:txXfrm>
    </dsp:sp>
    <dsp:sp modelId="{C191DD32-E51E-48A6-A041-3D73C91C0F34}">
      <dsp:nvSpPr>
        <dsp:cNvPr id="0" name=""/>
        <dsp:cNvSpPr/>
      </dsp:nvSpPr>
      <dsp:spPr>
        <a:xfrm>
          <a:off x="0" y="4588048"/>
          <a:ext cx="2296343" cy="109179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fr-BE" sz="1600" kern="1200" dirty="0"/>
            <a:t>Poursuivre et adapter les activités aux nouveaux défis du profil attendu du BIRSG</a:t>
          </a:r>
          <a:endParaRPr lang="en-US" sz="1600" kern="1200" dirty="0"/>
        </a:p>
      </dsp:txBody>
      <dsp:txXfrm>
        <a:off x="53297" y="4641345"/>
        <a:ext cx="2189749" cy="98520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354E44B4-AAC7-4C49-8214-810DE937E6D1}" type="datetimeFigureOut">
              <a:rPr lang="fr-BE" smtClean="0"/>
              <a:t>04-12-24</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0C3685-C5E9-4EDC-A3BD-35008271F406}" type="slidenum">
              <a:rPr lang="fr-BE" smtClean="0"/>
              <a:t>‹N°›</a:t>
            </a:fld>
            <a:endParaRPr lang="fr-BE"/>
          </a:p>
        </p:txBody>
      </p:sp>
    </p:spTree>
    <p:extLst>
      <p:ext uri="{BB962C8B-B14F-4D97-AF65-F5344CB8AC3E}">
        <p14:creationId xmlns:p14="http://schemas.microsoft.com/office/powerpoint/2010/main" val="184366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1</a:t>
            </a:fld>
            <a:endParaRPr lang="fr-BE"/>
          </a:p>
        </p:txBody>
      </p:sp>
    </p:spTree>
    <p:extLst>
      <p:ext uri="{BB962C8B-B14F-4D97-AF65-F5344CB8AC3E}">
        <p14:creationId xmlns:p14="http://schemas.microsoft.com/office/powerpoint/2010/main" val="4067104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10</a:t>
            </a:fld>
            <a:endParaRPr lang="fr-BE"/>
          </a:p>
        </p:txBody>
      </p:sp>
    </p:spTree>
    <p:extLst>
      <p:ext uri="{BB962C8B-B14F-4D97-AF65-F5344CB8AC3E}">
        <p14:creationId xmlns:p14="http://schemas.microsoft.com/office/powerpoint/2010/main" val="486811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11</a:t>
            </a:fld>
            <a:endParaRPr lang="fr-BE"/>
          </a:p>
        </p:txBody>
      </p:sp>
    </p:spTree>
    <p:extLst>
      <p:ext uri="{BB962C8B-B14F-4D97-AF65-F5344CB8AC3E}">
        <p14:creationId xmlns:p14="http://schemas.microsoft.com/office/powerpoint/2010/main" val="3368161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12</a:t>
            </a:fld>
            <a:endParaRPr lang="fr-BE"/>
          </a:p>
        </p:txBody>
      </p:sp>
    </p:spTree>
    <p:extLst>
      <p:ext uri="{BB962C8B-B14F-4D97-AF65-F5344CB8AC3E}">
        <p14:creationId xmlns:p14="http://schemas.microsoft.com/office/powerpoint/2010/main" val="57642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13</a:t>
            </a:fld>
            <a:endParaRPr lang="fr-BE"/>
          </a:p>
        </p:txBody>
      </p:sp>
    </p:spTree>
    <p:extLst>
      <p:ext uri="{BB962C8B-B14F-4D97-AF65-F5344CB8AC3E}">
        <p14:creationId xmlns:p14="http://schemas.microsoft.com/office/powerpoint/2010/main" val="117239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14</a:t>
            </a:fld>
            <a:endParaRPr lang="fr-BE"/>
          </a:p>
        </p:txBody>
      </p:sp>
    </p:spTree>
    <p:extLst>
      <p:ext uri="{BB962C8B-B14F-4D97-AF65-F5344CB8AC3E}">
        <p14:creationId xmlns:p14="http://schemas.microsoft.com/office/powerpoint/2010/main" val="532546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15</a:t>
            </a:fld>
            <a:endParaRPr lang="fr-BE"/>
          </a:p>
        </p:txBody>
      </p:sp>
    </p:spTree>
    <p:extLst>
      <p:ext uri="{BB962C8B-B14F-4D97-AF65-F5344CB8AC3E}">
        <p14:creationId xmlns:p14="http://schemas.microsoft.com/office/powerpoint/2010/main" val="3143676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16</a:t>
            </a:fld>
            <a:endParaRPr lang="fr-BE"/>
          </a:p>
        </p:txBody>
      </p:sp>
    </p:spTree>
    <p:extLst>
      <p:ext uri="{BB962C8B-B14F-4D97-AF65-F5344CB8AC3E}">
        <p14:creationId xmlns:p14="http://schemas.microsoft.com/office/powerpoint/2010/main" val="1671685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17</a:t>
            </a:fld>
            <a:endParaRPr lang="fr-BE"/>
          </a:p>
        </p:txBody>
      </p:sp>
    </p:spTree>
    <p:extLst>
      <p:ext uri="{BB962C8B-B14F-4D97-AF65-F5344CB8AC3E}">
        <p14:creationId xmlns:p14="http://schemas.microsoft.com/office/powerpoint/2010/main" val="987487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18</a:t>
            </a:fld>
            <a:endParaRPr lang="fr-BE"/>
          </a:p>
        </p:txBody>
      </p:sp>
    </p:spTree>
    <p:extLst>
      <p:ext uri="{BB962C8B-B14F-4D97-AF65-F5344CB8AC3E}">
        <p14:creationId xmlns:p14="http://schemas.microsoft.com/office/powerpoint/2010/main" val="1644011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19</a:t>
            </a:fld>
            <a:endParaRPr lang="fr-BE"/>
          </a:p>
        </p:txBody>
      </p:sp>
    </p:spTree>
    <p:extLst>
      <p:ext uri="{BB962C8B-B14F-4D97-AF65-F5344CB8AC3E}">
        <p14:creationId xmlns:p14="http://schemas.microsoft.com/office/powerpoint/2010/main" val="393962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2</a:t>
            </a:fld>
            <a:endParaRPr lang="fr-BE"/>
          </a:p>
        </p:txBody>
      </p:sp>
    </p:spTree>
    <p:extLst>
      <p:ext uri="{BB962C8B-B14F-4D97-AF65-F5344CB8AC3E}">
        <p14:creationId xmlns:p14="http://schemas.microsoft.com/office/powerpoint/2010/main" val="217850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20</a:t>
            </a:fld>
            <a:endParaRPr lang="fr-BE"/>
          </a:p>
        </p:txBody>
      </p:sp>
    </p:spTree>
    <p:extLst>
      <p:ext uri="{BB962C8B-B14F-4D97-AF65-F5344CB8AC3E}">
        <p14:creationId xmlns:p14="http://schemas.microsoft.com/office/powerpoint/2010/main" val="395731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21</a:t>
            </a:fld>
            <a:endParaRPr lang="fr-BE"/>
          </a:p>
        </p:txBody>
      </p:sp>
    </p:spTree>
    <p:extLst>
      <p:ext uri="{BB962C8B-B14F-4D97-AF65-F5344CB8AC3E}">
        <p14:creationId xmlns:p14="http://schemas.microsoft.com/office/powerpoint/2010/main" val="2126008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22</a:t>
            </a:fld>
            <a:endParaRPr lang="fr-BE"/>
          </a:p>
        </p:txBody>
      </p:sp>
    </p:spTree>
    <p:extLst>
      <p:ext uri="{BB962C8B-B14F-4D97-AF65-F5344CB8AC3E}">
        <p14:creationId xmlns:p14="http://schemas.microsoft.com/office/powerpoint/2010/main" val="223024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23</a:t>
            </a:fld>
            <a:endParaRPr lang="fr-BE"/>
          </a:p>
        </p:txBody>
      </p:sp>
    </p:spTree>
    <p:extLst>
      <p:ext uri="{BB962C8B-B14F-4D97-AF65-F5344CB8AC3E}">
        <p14:creationId xmlns:p14="http://schemas.microsoft.com/office/powerpoint/2010/main" val="3346012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24</a:t>
            </a:fld>
            <a:endParaRPr lang="fr-BE"/>
          </a:p>
        </p:txBody>
      </p:sp>
    </p:spTree>
    <p:extLst>
      <p:ext uri="{BB962C8B-B14F-4D97-AF65-F5344CB8AC3E}">
        <p14:creationId xmlns:p14="http://schemas.microsoft.com/office/powerpoint/2010/main" val="3330376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25</a:t>
            </a:fld>
            <a:endParaRPr lang="fr-BE"/>
          </a:p>
        </p:txBody>
      </p:sp>
    </p:spTree>
    <p:extLst>
      <p:ext uri="{BB962C8B-B14F-4D97-AF65-F5344CB8AC3E}">
        <p14:creationId xmlns:p14="http://schemas.microsoft.com/office/powerpoint/2010/main" val="19510146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26</a:t>
            </a:fld>
            <a:endParaRPr lang="fr-BE"/>
          </a:p>
        </p:txBody>
      </p:sp>
    </p:spTree>
    <p:extLst>
      <p:ext uri="{BB962C8B-B14F-4D97-AF65-F5344CB8AC3E}">
        <p14:creationId xmlns:p14="http://schemas.microsoft.com/office/powerpoint/2010/main" val="1589581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27</a:t>
            </a:fld>
            <a:endParaRPr lang="fr-BE"/>
          </a:p>
        </p:txBody>
      </p:sp>
    </p:spTree>
    <p:extLst>
      <p:ext uri="{BB962C8B-B14F-4D97-AF65-F5344CB8AC3E}">
        <p14:creationId xmlns:p14="http://schemas.microsoft.com/office/powerpoint/2010/main" val="311403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3</a:t>
            </a:fld>
            <a:endParaRPr lang="fr-BE"/>
          </a:p>
        </p:txBody>
      </p:sp>
    </p:spTree>
    <p:extLst>
      <p:ext uri="{BB962C8B-B14F-4D97-AF65-F5344CB8AC3E}">
        <p14:creationId xmlns:p14="http://schemas.microsoft.com/office/powerpoint/2010/main" val="87283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4</a:t>
            </a:fld>
            <a:endParaRPr lang="fr-BE"/>
          </a:p>
        </p:txBody>
      </p:sp>
    </p:spTree>
    <p:extLst>
      <p:ext uri="{BB962C8B-B14F-4D97-AF65-F5344CB8AC3E}">
        <p14:creationId xmlns:p14="http://schemas.microsoft.com/office/powerpoint/2010/main" val="391738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5</a:t>
            </a:fld>
            <a:endParaRPr lang="fr-BE"/>
          </a:p>
        </p:txBody>
      </p:sp>
    </p:spTree>
    <p:extLst>
      <p:ext uri="{BB962C8B-B14F-4D97-AF65-F5344CB8AC3E}">
        <p14:creationId xmlns:p14="http://schemas.microsoft.com/office/powerpoint/2010/main" val="214374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6</a:t>
            </a:fld>
            <a:endParaRPr lang="fr-BE"/>
          </a:p>
        </p:txBody>
      </p:sp>
    </p:spTree>
    <p:extLst>
      <p:ext uri="{BB962C8B-B14F-4D97-AF65-F5344CB8AC3E}">
        <p14:creationId xmlns:p14="http://schemas.microsoft.com/office/powerpoint/2010/main" val="89894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7</a:t>
            </a:fld>
            <a:endParaRPr lang="fr-BE"/>
          </a:p>
        </p:txBody>
      </p:sp>
    </p:spTree>
    <p:extLst>
      <p:ext uri="{BB962C8B-B14F-4D97-AF65-F5344CB8AC3E}">
        <p14:creationId xmlns:p14="http://schemas.microsoft.com/office/powerpoint/2010/main" val="3345810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600C3685-C5E9-4EDC-A3BD-35008271F406}" type="slidenum">
              <a:rPr lang="fr-BE" smtClean="0"/>
              <a:t>8</a:t>
            </a:fld>
            <a:endParaRPr lang="fr-BE"/>
          </a:p>
        </p:txBody>
      </p:sp>
    </p:spTree>
    <p:extLst>
      <p:ext uri="{BB962C8B-B14F-4D97-AF65-F5344CB8AC3E}">
        <p14:creationId xmlns:p14="http://schemas.microsoft.com/office/powerpoint/2010/main" val="1890816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26A7F-177B-18EA-F277-84EBA59AE4B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39B17CF-FF45-76C2-3EFE-94537E784A2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23B783D-9011-A439-20C7-5E4E87F1397A}"/>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2E0E0D27-018A-A725-851F-C91E2AAD2786}"/>
              </a:ext>
            </a:extLst>
          </p:cNvPr>
          <p:cNvSpPr>
            <a:spLocks noGrp="1"/>
          </p:cNvSpPr>
          <p:nvPr>
            <p:ph type="sldNum" sz="quarter" idx="5"/>
          </p:nvPr>
        </p:nvSpPr>
        <p:spPr/>
        <p:txBody>
          <a:bodyPr/>
          <a:lstStyle/>
          <a:p>
            <a:fld id="{600C3685-C5E9-4EDC-A3BD-35008271F406}" type="slidenum">
              <a:rPr lang="fr-BE" smtClean="0"/>
              <a:t>9</a:t>
            </a:fld>
            <a:endParaRPr lang="fr-BE"/>
          </a:p>
        </p:txBody>
      </p:sp>
    </p:spTree>
    <p:extLst>
      <p:ext uri="{BB962C8B-B14F-4D97-AF65-F5344CB8AC3E}">
        <p14:creationId xmlns:p14="http://schemas.microsoft.com/office/powerpoint/2010/main" val="2890250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B386CE-D2B5-467C-A706-0EE62566DDB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630B6E58-A187-4F6E-94F1-278F7E747E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82C56B66-32ED-4C41-B11A-629BACFCCD3C}"/>
              </a:ext>
            </a:extLst>
          </p:cNvPr>
          <p:cNvSpPr>
            <a:spLocks noGrp="1"/>
          </p:cNvSpPr>
          <p:nvPr>
            <p:ph type="dt" sz="half" idx="10"/>
          </p:nvPr>
        </p:nvSpPr>
        <p:spPr/>
        <p:txBody>
          <a:bodyPr/>
          <a:lstStyle/>
          <a:p>
            <a:fld id="{37BADAA8-8BE0-4311-B39D-76A010E7AD63}" type="datetimeFigureOut">
              <a:rPr lang="fr-BE" smtClean="0"/>
              <a:t>04-12-24</a:t>
            </a:fld>
            <a:endParaRPr lang="fr-BE"/>
          </a:p>
        </p:txBody>
      </p:sp>
      <p:sp>
        <p:nvSpPr>
          <p:cNvPr id="5" name="Espace réservé du pied de page 4">
            <a:extLst>
              <a:ext uri="{FF2B5EF4-FFF2-40B4-BE49-F238E27FC236}">
                <a16:creationId xmlns:a16="http://schemas.microsoft.com/office/drawing/2014/main" id="{97156C0E-7A18-4741-BA42-73490162A3B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337B7A08-CC14-4A0F-8BF2-19E383336405}"/>
              </a:ext>
            </a:extLst>
          </p:cNvPr>
          <p:cNvSpPr>
            <a:spLocks noGrp="1"/>
          </p:cNvSpPr>
          <p:nvPr>
            <p:ph type="sldNum" sz="quarter" idx="12"/>
          </p:nvPr>
        </p:nvSpPr>
        <p:spPr/>
        <p:txBody>
          <a:bodyPr/>
          <a:lstStyle/>
          <a:p>
            <a:fld id="{F5D98D20-9E30-4AF6-9121-2075CD35B3A7}" type="slidenum">
              <a:rPr lang="fr-BE" smtClean="0"/>
              <a:t>‹N°›</a:t>
            </a:fld>
            <a:endParaRPr lang="fr-BE"/>
          </a:p>
        </p:txBody>
      </p:sp>
    </p:spTree>
    <p:extLst>
      <p:ext uri="{BB962C8B-B14F-4D97-AF65-F5344CB8AC3E}">
        <p14:creationId xmlns:p14="http://schemas.microsoft.com/office/powerpoint/2010/main" val="3485705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4DE58A-804E-4586-81BC-AF39D4E88ACA}"/>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40F53CB0-D251-4792-86AE-F16358D8D321}"/>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F1D66259-9616-4426-A9CF-0A5AA3FF338B}"/>
              </a:ext>
            </a:extLst>
          </p:cNvPr>
          <p:cNvSpPr>
            <a:spLocks noGrp="1"/>
          </p:cNvSpPr>
          <p:nvPr>
            <p:ph type="dt" sz="half" idx="10"/>
          </p:nvPr>
        </p:nvSpPr>
        <p:spPr/>
        <p:txBody>
          <a:bodyPr/>
          <a:lstStyle/>
          <a:p>
            <a:fld id="{37BADAA8-8BE0-4311-B39D-76A010E7AD63}" type="datetimeFigureOut">
              <a:rPr lang="fr-BE" smtClean="0"/>
              <a:t>04-12-24</a:t>
            </a:fld>
            <a:endParaRPr lang="fr-BE"/>
          </a:p>
        </p:txBody>
      </p:sp>
      <p:sp>
        <p:nvSpPr>
          <p:cNvPr id="5" name="Espace réservé du pied de page 4">
            <a:extLst>
              <a:ext uri="{FF2B5EF4-FFF2-40B4-BE49-F238E27FC236}">
                <a16:creationId xmlns:a16="http://schemas.microsoft.com/office/drawing/2014/main" id="{97617307-A48B-47B7-9CF0-30285737C81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1374D9C-3119-4C20-A9F8-33E34E77937A}"/>
              </a:ext>
            </a:extLst>
          </p:cNvPr>
          <p:cNvSpPr>
            <a:spLocks noGrp="1"/>
          </p:cNvSpPr>
          <p:nvPr>
            <p:ph type="sldNum" sz="quarter" idx="12"/>
          </p:nvPr>
        </p:nvSpPr>
        <p:spPr/>
        <p:txBody>
          <a:bodyPr/>
          <a:lstStyle/>
          <a:p>
            <a:fld id="{F5D98D20-9E30-4AF6-9121-2075CD35B3A7}" type="slidenum">
              <a:rPr lang="fr-BE" smtClean="0"/>
              <a:t>‹N°›</a:t>
            </a:fld>
            <a:endParaRPr lang="fr-BE"/>
          </a:p>
        </p:txBody>
      </p:sp>
    </p:spTree>
    <p:extLst>
      <p:ext uri="{BB962C8B-B14F-4D97-AF65-F5344CB8AC3E}">
        <p14:creationId xmlns:p14="http://schemas.microsoft.com/office/powerpoint/2010/main" val="419807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FA3093E-A505-4026-B14E-C789D260EEA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099E1358-B21C-4681-83EE-FDBBE7B4229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E0963B00-99A1-474F-B0E0-5486E9FF23D4}"/>
              </a:ext>
            </a:extLst>
          </p:cNvPr>
          <p:cNvSpPr>
            <a:spLocks noGrp="1"/>
          </p:cNvSpPr>
          <p:nvPr>
            <p:ph type="dt" sz="half" idx="10"/>
          </p:nvPr>
        </p:nvSpPr>
        <p:spPr/>
        <p:txBody>
          <a:bodyPr/>
          <a:lstStyle/>
          <a:p>
            <a:fld id="{37BADAA8-8BE0-4311-B39D-76A010E7AD63}" type="datetimeFigureOut">
              <a:rPr lang="fr-BE" smtClean="0"/>
              <a:t>04-12-24</a:t>
            </a:fld>
            <a:endParaRPr lang="fr-BE"/>
          </a:p>
        </p:txBody>
      </p:sp>
      <p:sp>
        <p:nvSpPr>
          <p:cNvPr id="5" name="Espace réservé du pied de page 4">
            <a:extLst>
              <a:ext uri="{FF2B5EF4-FFF2-40B4-BE49-F238E27FC236}">
                <a16:creationId xmlns:a16="http://schemas.microsoft.com/office/drawing/2014/main" id="{07591A1B-747A-4177-B6BE-FB502BA3CAD2}"/>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462D1177-F530-4CD7-8919-D4CFCEBD9923}"/>
              </a:ext>
            </a:extLst>
          </p:cNvPr>
          <p:cNvSpPr>
            <a:spLocks noGrp="1"/>
          </p:cNvSpPr>
          <p:nvPr>
            <p:ph type="sldNum" sz="quarter" idx="12"/>
          </p:nvPr>
        </p:nvSpPr>
        <p:spPr/>
        <p:txBody>
          <a:bodyPr/>
          <a:lstStyle/>
          <a:p>
            <a:fld id="{F5D98D20-9E30-4AF6-9121-2075CD35B3A7}" type="slidenum">
              <a:rPr lang="fr-BE" smtClean="0"/>
              <a:t>‹N°›</a:t>
            </a:fld>
            <a:endParaRPr lang="fr-BE"/>
          </a:p>
        </p:txBody>
      </p:sp>
    </p:spTree>
    <p:extLst>
      <p:ext uri="{BB962C8B-B14F-4D97-AF65-F5344CB8AC3E}">
        <p14:creationId xmlns:p14="http://schemas.microsoft.com/office/powerpoint/2010/main" val="2478232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6E23F8-6CCE-4E5A-9349-776EB6C47B23}"/>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B5E95739-734D-4F1F-B7A1-8B4A5AEE9D7C}"/>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58091F2-18A8-4490-A7F0-8860010188E9}"/>
              </a:ext>
            </a:extLst>
          </p:cNvPr>
          <p:cNvSpPr>
            <a:spLocks noGrp="1"/>
          </p:cNvSpPr>
          <p:nvPr>
            <p:ph type="dt" sz="half" idx="10"/>
          </p:nvPr>
        </p:nvSpPr>
        <p:spPr/>
        <p:txBody>
          <a:bodyPr/>
          <a:lstStyle/>
          <a:p>
            <a:fld id="{37BADAA8-8BE0-4311-B39D-76A010E7AD63}" type="datetimeFigureOut">
              <a:rPr lang="fr-BE" smtClean="0"/>
              <a:t>04-12-24</a:t>
            </a:fld>
            <a:endParaRPr lang="fr-BE"/>
          </a:p>
        </p:txBody>
      </p:sp>
      <p:sp>
        <p:nvSpPr>
          <p:cNvPr id="5" name="Espace réservé du pied de page 4">
            <a:extLst>
              <a:ext uri="{FF2B5EF4-FFF2-40B4-BE49-F238E27FC236}">
                <a16:creationId xmlns:a16="http://schemas.microsoft.com/office/drawing/2014/main" id="{EED289F6-8975-4B9D-A352-01BFBC545FE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8BF8ECF8-F924-4EF6-9537-8211191B6D74}"/>
              </a:ext>
            </a:extLst>
          </p:cNvPr>
          <p:cNvSpPr>
            <a:spLocks noGrp="1"/>
          </p:cNvSpPr>
          <p:nvPr>
            <p:ph type="sldNum" sz="quarter" idx="12"/>
          </p:nvPr>
        </p:nvSpPr>
        <p:spPr/>
        <p:txBody>
          <a:bodyPr/>
          <a:lstStyle/>
          <a:p>
            <a:fld id="{F5D98D20-9E30-4AF6-9121-2075CD35B3A7}" type="slidenum">
              <a:rPr lang="fr-BE" smtClean="0"/>
              <a:t>‹N°›</a:t>
            </a:fld>
            <a:endParaRPr lang="fr-BE"/>
          </a:p>
        </p:txBody>
      </p:sp>
    </p:spTree>
    <p:extLst>
      <p:ext uri="{BB962C8B-B14F-4D97-AF65-F5344CB8AC3E}">
        <p14:creationId xmlns:p14="http://schemas.microsoft.com/office/powerpoint/2010/main" val="2554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DBFB5-F8A6-470A-BD10-00E7760114B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5ACF7959-4361-4C26-B1AB-567D97112D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D2AA71B-4D84-49B8-822D-B5D6004D7D75}"/>
              </a:ext>
            </a:extLst>
          </p:cNvPr>
          <p:cNvSpPr>
            <a:spLocks noGrp="1"/>
          </p:cNvSpPr>
          <p:nvPr>
            <p:ph type="dt" sz="half" idx="10"/>
          </p:nvPr>
        </p:nvSpPr>
        <p:spPr/>
        <p:txBody>
          <a:bodyPr/>
          <a:lstStyle/>
          <a:p>
            <a:fld id="{37BADAA8-8BE0-4311-B39D-76A010E7AD63}" type="datetimeFigureOut">
              <a:rPr lang="fr-BE" smtClean="0"/>
              <a:t>04-12-24</a:t>
            </a:fld>
            <a:endParaRPr lang="fr-BE"/>
          </a:p>
        </p:txBody>
      </p:sp>
      <p:sp>
        <p:nvSpPr>
          <p:cNvPr id="5" name="Espace réservé du pied de page 4">
            <a:extLst>
              <a:ext uri="{FF2B5EF4-FFF2-40B4-BE49-F238E27FC236}">
                <a16:creationId xmlns:a16="http://schemas.microsoft.com/office/drawing/2014/main" id="{94BA627C-CDFB-4F4B-BFF8-9195A49A602B}"/>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516ABF3-6116-408B-BBC0-854ADE026E5E}"/>
              </a:ext>
            </a:extLst>
          </p:cNvPr>
          <p:cNvSpPr>
            <a:spLocks noGrp="1"/>
          </p:cNvSpPr>
          <p:nvPr>
            <p:ph type="sldNum" sz="quarter" idx="12"/>
          </p:nvPr>
        </p:nvSpPr>
        <p:spPr/>
        <p:txBody>
          <a:bodyPr/>
          <a:lstStyle/>
          <a:p>
            <a:fld id="{F5D98D20-9E30-4AF6-9121-2075CD35B3A7}" type="slidenum">
              <a:rPr lang="fr-BE" smtClean="0"/>
              <a:t>‹N°›</a:t>
            </a:fld>
            <a:endParaRPr lang="fr-BE"/>
          </a:p>
        </p:txBody>
      </p:sp>
    </p:spTree>
    <p:extLst>
      <p:ext uri="{BB962C8B-B14F-4D97-AF65-F5344CB8AC3E}">
        <p14:creationId xmlns:p14="http://schemas.microsoft.com/office/powerpoint/2010/main" val="1776787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F15DC8-B458-43F8-99AD-719186BA9EE6}"/>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8E44DE1-7976-43E2-ABE6-81707CEF612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EA7A1C34-07E9-4457-98BB-7A1493ABCA11}"/>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9E1C402-618E-4135-9B17-101E7DD6B3DA}"/>
              </a:ext>
            </a:extLst>
          </p:cNvPr>
          <p:cNvSpPr>
            <a:spLocks noGrp="1"/>
          </p:cNvSpPr>
          <p:nvPr>
            <p:ph type="dt" sz="half" idx="10"/>
          </p:nvPr>
        </p:nvSpPr>
        <p:spPr/>
        <p:txBody>
          <a:bodyPr/>
          <a:lstStyle/>
          <a:p>
            <a:fld id="{37BADAA8-8BE0-4311-B39D-76A010E7AD63}" type="datetimeFigureOut">
              <a:rPr lang="fr-BE" smtClean="0"/>
              <a:t>04-12-24</a:t>
            </a:fld>
            <a:endParaRPr lang="fr-BE"/>
          </a:p>
        </p:txBody>
      </p:sp>
      <p:sp>
        <p:nvSpPr>
          <p:cNvPr id="6" name="Espace réservé du pied de page 5">
            <a:extLst>
              <a:ext uri="{FF2B5EF4-FFF2-40B4-BE49-F238E27FC236}">
                <a16:creationId xmlns:a16="http://schemas.microsoft.com/office/drawing/2014/main" id="{B47B6ED1-4ADC-4E88-A4C5-1FC29AEF0B37}"/>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A39F1C19-FF3C-4257-AD9B-A35119B40B95}"/>
              </a:ext>
            </a:extLst>
          </p:cNvPr>
          <p:cNvSpPr>
            <a:spLocks noGrp="1"/>
          </p:cNvSpPr>
          <p:nvPr>
            <p:ph type="sldNum" sz="quarter" idx="12"/>
          </p:nvPr>
        </p:nvSpPr>
        <p:spPr/>
        <p:txBody>
          <a:bodyPr/>
          <a:lstStyle/>
          <a:p>
            <a:fld id="{F5D98D20-9E30-4AF6-9121-2075CD35B3A7}" type="slidenum">
              <a:rPr lang="fr-BE" smtClean="0"/>
              <a:t>‹N°›</a:t>
            </a:fld>
            <a:endParaRPr lang="fr-BE"/>
          </a:p>
        </p:txBody>
      </p:sp>
    </p:spTree>
    <p:extLst>
      <p:ext uri="{BB962C8B-B14F-4D97-AF65-F5344CB8AC3E}">
        <p14:creationId xmlns:p14="http://schemas.microsoft.com/office/powerpoint/2010/main" val="426598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DD698-FD59-416D-AB5C-2815F0260612}"/>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777D58EA-E185-4857-8C2D-5730FCF312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60D9E60-9568-4BF1-885B-C81432429EF6}"/>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DA97B50A-C298-4CB5-AA2F-E24CCD59A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94BF672-CAC8-4764-8F4C-8ED19A2D33B4}"/>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D98189EE-606C-459E-A6A5-2AEF72C2A180}"/>
              </a:ext>
            </a:extLst>
          </p:cNvPr>
          <p:cNvSpPr>
            <a:spLocks noGrp="1"/>
          </p:cNvSpPr>
          <p:nvPr>
            <p:ph type="dt" sz="half" idx="10"/>
          </p:nvPr>
        </p:nvSpPr>
        <p:spPr/>
        <p:txBody>
          <a:bodyPr/>
          <a:lstStyle/>
          <a:p>
            <a:fld id="{37BADAA8-8BE0-4311-B39D-76A010E7AD63}" type="datetimeFigureOut">
              <a:rPr lang="fr-BE" smtClean="0"/>
              <a:t>04-12-24</a:t>
            </a:fld>
            <a:endParaRPr lang="fr-BE"/>
          </a:p>
        </p:txBody>
      </p:sp>
      <p:sp>
        <p:nvSpPr>
          <p:cNvPr id="8" name="Espace réservé du pied de page 7">
            <a:extLst>
              <a:ext uri="{FF2B5EF4-FFF2-40B4-BE49-F238E27FC236}">
                <a16:creationId xmlns:a16="http://schemas.microsoft.com/office/drawing/2014/main" id="{68A1272A-93B9-4B80-8208-85B0FE211847}"/>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27E6EC97-D79B-482C-B8E5-5E8FD9394289}"/>
              </a:ext>
            </a:extLst>
          </p:cNvPr>
          <p:cNvSpPr>
            <a:spLocks noGrp="1"/>
          </p:cNvSpPr>
          <p:nvPr>
            <p:ph type="sldNum" sz="quarter" idx="12"/>
          </p:nvPr>
        </p:nvSpPr>
        <p:spPr/>
        <p:txBody>
          <a:bodyPr/>
          <a:lstStyle/>
          <a:p>
            <a:fld id="{F5D98D20-9E30-4AF6-9121-2075CD35B3A7}" type="slidenum">
              <a:rPr lang="fr-BE" smtClean="0"/>
              <a:t>‹N°›</a:t>
            </a:fld>
            <a:endParaRPr lang="fr-BE"/>
          </a:p>
        </p:txBody>
      </p:sp>
    </p:spTree>
    <p:extLst>
      <p:ext uri="{BB962C8B-B14F-4D97-AF65-F5344CB8AC3E}">
        <p14:creationId xmlns:p14="http://schemas.microsoft.com/office/powerpoint/2010/main" val="79038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F3770-5FCE-4016-BEF2-8FCA067CFFB8}"/>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14BFEC4D-78DE-4091-BC34-C6068A1DFE8B}"/>
              </a:ext>
            </a:extLst>
          </p:cNvPr>
          <p:cNvSpPr>
            <a:spLocks noGrp="1"/>
          </p:cNvSpPr>
          <p:nvPr>
            <p:ph type="dt" sz="half" idx="10"/>
          </p:nvPr>
        </p:nvSpPr>
        <p:spPr/>
        <p:txBody>
          <a:bodyPr/>
          <a:lstStyle/>
          <a:p>
            <a:fld id="{37BADAA8-8BE0-4311-B39D-76A010E7AD63}" type="datetimeFigureOut">
              <a:rPr lang="fr-BE" smtClean="0"/>
              <a:t>04-12-24</a:t>
            </a:fld>
            <a:endParaRPr lang="fr-BE"/>
          </a:p>
        </p:txBody>
      </p:sp>
      <p:sp>
        <p:nvSpPr>
          <p:cNvPr id="4" name="Espace réservé du pied de page 3">
            <a:extLst>
              <a:ext uri="{FF2B5EF4-FFF2-40B4-BE49-F238E27FC236}">
                <a16:creationId xmlns:a16="http://schemas.microsoft.com/office/drawing/2014/main" id="{61F63DB0-1088-4394-B081-72263B235510}"/>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B31AD8CE-FCFA-42AC-992F-9DC2E0713C7A}"/>
              </a:ext>
            </a:extLst>
          </p:cNvPr>
          <p:cNvSpPr>
            <a:spLocks noGrp="1"/>
          </p:cNvSpPr>
          <p:nvPr>
            <p:ph type="sldNum" sz="quarter" idx="12"/>
          </p:nvPr>
        </p:nvSpPr>
        <p:spPr/>
        <p:txBody>
          <a:bodyPr/>
          <a:lstStyle/>
          <a:p>
            <a:fld id="{F5D98D20-9E30-4AF6-9121-2075CD35B3A7}" type="slidenum">
              <a:rPr lang="fr-BE" smtClean="0"/>
              <a:t>‹N°›</a:t>
            </a:fld>
            <a:endParaRPr lang="fr-BE"/>
          </a:p>
        </p:txBody>
      </p:sp>
    </p:spTree>
    <p:extLst>
      <p:ext uri="{BB962C8B-B14F-4D97-AF65-F5344CB8AC3E}">
        <p14:creationId xmlns:p14="http://schemas.microsoft.com/office/powerpoint/2010/main" val="37690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481FDF-3755-48C2-923E-119622FD9748}"/>
              </a:ext>
            </a:extLst>
          </p:cNvPr>
          <p:cNvSpPr>
            <a:spLocks noGrp="1"/>
          </p:cNvSpPr>
          <p:nvPr>
            <p:ph type="dt" sz="half" idx="10"/>
          </p:nvPr>
        </p:nvSpPr>
        <p:spPr/>
        <p:txBody>
          <a:bodyPr/>
          <a:lstStyle/>
          <a:p>
            <a:fld id="{37BADAA8-8BE0-4311-B39D-76A010E7AD63}" type="datetimeFigureOut">
              <a:rPr lang="fr-BE" smtClean="0"/>
              <a:t>04-12-24</a:t>
            </a:fld>
            <a:endParaRPr lang="fr-BE"/>
          </a:p>
        </p:txBody>
      </p:sp>
      <p:sp>
        <p:nvSpPr>
          <p:cNvPr id="3" name="Espace réservé du pied de page 2">
            <a:extLst>
              <a:ext uri="{FF2B5EF4-FFF2-40B4-BE49-F238E27FC236}">
                <a16:creationId xmlns:a16="http://schemas.microsoft.com/office/drawing/2014/main" id="{04436D3B-388E-4DFF-A939-A963A8719518}"/>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C17CEB7A-36F0-4D36-897B-A45F5A84C9FC}"/>
              </a:ext>
            </a:extLst>
          </p:cNvPr>
          <p:cNvSpPr>
            <a:spLocks noGrp="1"/>
          </p:cNvSpPr>
          <p:nvPr>
            <p:ph type="sldNum" sz="quarter" idx="12"/>
          </p:nvPr>
        </p:nvSpPr>
        <p:spPr/>
        <p:txBody>
          <a:bodyPr/>
          <a:lstStyle/>
          <a:p>
            <a:fld id="{F5D98D20-9E30-4AF6-9121-2075CD35B3A7}" type="slidenum">
              <a:rPr lang="fr-BE" smtClean="0"/>
              <a:t>‹N°›</a:t>
            </a:fld>
            <a:endParaRPr lang="fr-BE"/>
          </a:p>
        </p:txBody>
      </p:sp>
    </p:spTree>
    <p:extLst>
      <p:ext uri="{BB962C8B-B14F-4D97-AF65-F5344CB8AC3E}">
        <p14:creationId xmlns:p14="http://schemas.microsoft.com/office/powerpoint/2010/main" val="236318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6D212-6AEC-4053-BFA5-6B82E4EBA8E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E26A67AD-5951-465F-B0B2-22051626B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9C8359E0-DBC4-49CC-8ED4-91C0B01A3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0AA23F5-92A1-455F-8940-0B9FCE0901F0}"/>
              </a:ext>
            </a:extLst>
          </p:cNvPr>
          <p:cNvSpPr>
            <a:spLocks noGrp="1"/>
          </p:cNvSpPr>
          <p:nvPr>
            <p:ph type="dt" sz="half" idx="10"/>
          </p:nvPr>
        </p:nvSpPr>
        <p:spPr/>
        <p:txBody>
          <a:bodyPr/>
          <a:lstStyle/>
          <a:p>
            <a:fld id="{37BADAA8-8BE0-4311-B39D-76A010E7AD63}" type="datetimeFigureOut">
              <a:rPr lang="fr-BE" smtClean="0"/>
              <a:t>04-12-24</a:t>
            </a:fld>
            <a:endParaRPr lang="fr-BE"/>
          </a:p>
        </p:txBody>
      </p:sp>
      <p:sp>
        <p:nvSpPr>
          <p:cNvPr id="6" name="Espace réservé du pied de page 5">
            <a:extLst>
              <a:ext uri="{FF2B5EF4-FFF2-40B4-BE49-F238E27FC236}">
                <a16:creationId xmlns:a16="http://schemas.microsoft.com/office/drawing/2014/main" id="{729D1E3D-CDC5-4696-8F26-94683C887F2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13FCA827-2762-4782-ACF4-81C9C13159D5}"/>
              </a:ext>
            </a:extLst>
          </p:cNvPr>
          <p:cNvSpPr>
            <a:spLocks noGrp="1"/>
          </p:cNvSpPr>
          <p:nvPr>
            <p:ph type="sldNum" sz="quarter" idx="12"/>
          </p:nvPr>
        </p:nvSpPr>
        <p:spPr/>
        <p:txBody>
          <a:bodyPr/>
          <a:lstStyle/>
          <a:p>
            <a:fld id="{F5D98D20-9E30-4AF6-9121-2075CD35B3A7}" type="slidenum">
              <a:rPr lang="fr-BE" smtClean="0"/>
              <a:t>‹N°›</a:t>
            </a:fld>
            <a:endParaRPr lang="fr-BE"/>
          </a:p>
        </p:txBody>
      </p:sp>
    </p:spTree>
    <p:extLst>
      <p:ext uri="{BB962C8B-B14F-4D97-AF65-F5344CB8AC3E}">
        <p14:creationId xmlns:p14="http://schemas.microsoft.com/office/powerpoint/2010/main" val="323869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9E600-DD44-4515-A031-C8D7313CA9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EEBF0EC5-5469-4A18-8F4F-B4A22A593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B80D676F-328C-4C48-B049-78ABDF076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8A1C082-9DDA-4512-A68D-21D5A82889A8}"/>
              </a:ext>
            </a:extLst>
          </p:cNvPr>
          <p:cNvSpPr>
            <a:spLocks noGrp="1"/>
          </p:cNvSpPr>
          <p:nvPr>
            <p:ph type="dt" sz="half" idx="10"/>
          </p:nvPr>
        </p:nvSpPr>
        <p:spPr/>
        <p:txBody>
          <a:bodyPr/>
          <a:lstStyle/>
          <a:p>
            <a:fld id="{37BADAA8-8BE0-4311-B39D-76A010E7AD63}" type="datetimeFigureOut">
              <a:rPr lang="fr-BE" smtClean="0"/>
              <a:t>04-12-24</a:t>
            </a:fld>
            <a:endParaRPr lang="fr-BE"/>
          </a:p>
        </p:txBody>
      </p:sp>
      <p:sp>
        <p:nvSpPr>
          <p:cNvPr id="6" name="Espace réservé du pied de page 5">
            <a:extLst>
              <a:ext uri="{FF2B5EF4-FFF2-40B4-BE49-F238E27FC236}">
                <a16:creationId xmlns:a16="http://schemas.microsoft.com/office/drawing/2014/main" id="{C2E50840-3BB2-4875-8429-113FB2DD071E}"/>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83AC85AA-CB8E-4614-A648-730E0906E6F5}"/>
              </a:ext>
            </a:extLst>
          </p:cNvPr>
          <p:cNvSpPr>
            <a:spLocks noGrp="1"/>
          </p:cNvSpPr>
          <p:nvPr>
            <p:ph type="sldNum" sz="quarter" idx="12"/>
          </p:nvPr>
        </p:nvSpPr>
        <p:spPr/>
        <p:txBody>
          <a:bodyPr/>
          <a:lstStyle/>
          <a:p>
            <a:fld id="{F5D98D20-9E30-4AF6-9121-2075CD35B3A7}" type="slidenum">
              <a:rPr lang="fr-BE" smtClean="0"/>
              <a:t>‹N°›</a:t>
            </a:fld>
            <a:endParaRPr lang="fr-BE"/>
          </a:p>
        </p:txBody>
      </p:sp>
    </p:spTree>
    <p:extLst>
      <p:ext uri="{BB962C8B-B14F-4D97-AF65-F5344CB8AC3E}">
        <p14:creationId xmlns:p14="http://schemas.microsoft.com/office/powerpoint/2010/main" val="453102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70FEFA2-5982-4ABA-8C4E-F7EE340160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29AAC41E-2ACD-4AB7-A9D7-5FFA9AB12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BC32CE8D-7B71-44B4-A054-5EEEF931A5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ADAA8-8BE0-4311-B39D-76A010E7AD63}" type="datetimeFigureOut">
              <a:rPr lang="fr-BE" smtClean="0"/>
              <a:t>04-12-24</a:t>
            </a:fld>
            <a:endParaRPr lang="fr-BE"/>
          </a:p>
        </p:txBody>
      </p:sp>
      <p:sp>
        <p:nvSpPr>
          <p:cNvPr id="5" name="Espace réservé du pied de page 4">
            <a:extLst>
              <a:ext uri="{FF2B5EF4-FFF2-40B4-BE49-F238E27FC236}">
                <a16:creationId xmlns:a16="http://schemas.microsoft.com/office/drawing/2014/main" id="{165E869B-D276-45E3-9BB0-D9B4DA3F8D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351384C2-E379-435F-B76F-BE25A1714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98D20-9E30-4AF6-9121-2075CD35B3A7}" type="slidenum">
              <a:rPr lang="fr-BE" smtClean="0"/>
              <a:t>‹N°›</a:t>
            </a:fld>
            <a:endParaRPr lang="fr-BE"/>
          </a:p>
        </p:txBody>
      </p:sp>
    </p:spTree>
    <p:extLst>
      <p:ext uri="{BB962C8B-B14F-4D97-AF65-F5344CB8AC3E}">
        <p14:creationId xmlns:p14="http://schemas.microsoft.com/office/powerpoint/2010/main" val="3005294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texte, ciel, capture d’écran, arbre&#10;&#10;Description générée automatiquement">
            <a:extLst>
              <a:ext uri="{FF2B5EF4-FFF2-40B4-BE49-F238E27FC236}">
                <a16:creationId xmlns:a16="http://schemas.microsoft.com/office/drawing/2014/main" id="{7E36B2A6-1E0D-4825-AB12-3F0B8768E418}"/>
              </a:ext>
            </a:extLst>
          </p:cNvPr>
          <p:cNvPicPr>
            <a:picLocks noChangeAspect="1"/>
          </p:cNvPicPr>
          <p:nvPr/>
        </p:nvPicPr>
        <p:blipFill>
          <a:blip r:embed="rId3"/>
          <a:srcRect t="1961" r="-1" b="-1"/>
          <a:stretch/>
        </p:blipFill>
        <p:spPr>
          <a:xfrm>
            <a:off x="621675" y="623275"/>
            <a:ext cx="4032621" cy="5607882"/>
          </a:xfrm>
          <a:prstGeom prst="rect">
            <a:avLst/>
          </a:prstGeom>
        </p:spPr>
      </p:pic>
      <p:sp>
        <p:nvSpPr>
          <p:cNvPr id="20"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989" y="623275"/>
            <a:ext cx="6581837"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9F66A10-3269-4188-998F-446EF02F6F76}"/>
              </a:ext>
            </a:extLst>
          </p:cNvPr>
          <p:cNvSpPr>
            <a:spLocks noGrp="1"/>
          </p:cNvSpPr>
          <p:nvPr>
            <p:ph type="ctrTitle"/>
          </p:nvPr>
        </p:nvSpPr>
        <p:spPr>
          <a:xfrm>
            <a:off x="5450209" y="1056640"/>
            <a:ext cx="5799947" cy="3494398"/>
          </a:xfrm>
        </p:spPr>
        <p:txBody>
          <a:bodyPr vert="horz" lIns="91440" tIns="45720" rIns="91440" bIns="45720" rtlCol="0" anchor="b">
            <a:normAutofit/>
          </a:bodyPr>
          <a:lstStyle/>
          <a:p>
            <a:r>
              <a:rPr lang="en-US" sz="2800" b="1" dirty="0"/>
              <a:t>FINE Workgroup</a:t>
            </a:r>
            <a:br>
              <a:rPr lang="en-US" sz="2800" b="1" dirty="0"/>
            </a:br>
            <a:r>
              <a:rPr lang="en-US" sz="2800" b="1" dirty="0"/>
              <a:t>5 – 6 December 2024</a:t>
            </a:r>
            <a:br>
              <a:rPr lang="en-US" sz="2800" b="1" dirty="0"/>
            </a:br>
            <a:br>
              <a:rPr lang="en-US" sz="2800" b="1" dirty="0"/>
            </a:br>
            <a:br>
              <a:rPr lang="en-US" sz="2800" b="1" dirty="0"/>
            </a:br>
            <a:r>
              <a:rPr lang="en-US" sz="2800" b="1" dirty="0"/>
              <a:t>Tables rondes –Partage </a:t>
            </a:r>
            <a:r>
              <a:rPr lang="en-US" sz="2800" b="1" dirty="0" err="1"/>
              <a:t>d’expérience</a:t>
            </a:r>
            <a:br>
              <a:rPr lang="en-US" sz="2600" b="1" dirty="0"/>
            </a:br>
            <a:br>
              <a:rPr lang="en-US" sz="2600" b="1" dirty="0"/>
            </a:br>
            <a:r>
              <a:rPr lang="en-US" sz="2000" dirty="0"/>
              <a:t>Frédérique Wantier</a:t>
            </a:r>
            <a:br>
              <a:rPr lang="en-US" sz="2600" dirty="0"/>
            </a:br>
            <a:r>
              <a:rPr lang="en-US" sz="1200" dirty="0"/>
              <a:t>Maître Assistant Cursus BIRSG</a:t>
            </a:r>
            <a:br>
              <a:rPr lang="en-US" sz="1200" dirty="0"/>
            </a:br>
            <a:br>
              <a:rPr lang="en-US" sz="1200" dirty="0"/>
            </a:br>
            <a:r>
              <a:rPr lang="en-US" sz="1600" i="1" dirty="0"/>
              <a:t>Avec la collaboration de Karin Franck et Sandra </a:t>
            </a:r>
            <a:r>
              <a:rPr lang="en-US" sz="1600" i="1" dirty="0" err="1"/>
              <a:t>Colpaert</a:t>
            </a:r>
            <a:br>
              <a:rPr lang="en-US" sz="1600" b="1" dirty="0"/>
            </a:br>
            <a:endParaRPr lang="en-US" sz="1600" b="1" dirty="0"/>
          </a:p>
        </p:txBody>
      </p:sp>
      <p:pic>
        <p:nvPicPr>
          <p:cNvPr id="6" name="Image 5">
            <a:extLst>
              <a:ext uri="{FF2B5EF4-FFF2-40B4-BE49-F238E27FC236}">
                <a16:creationId xmlns:a16="http://schemas.microsoft.com/office/drawing/2014/main" id="{219E9636-D440-5235-9FED-449D5412B51C}"/>
              </a:ext>
            </a:extLst>
          </p:cNvPr>
          <p:cNvPicPr>
            <a:picLocks noChangeAspect="1"/>
          </p:cNvPicPr>
          <p:nvPr/>
        </p:nvPicPr>
        <p:blipFill>
          <a:blip r:embed="rId4"/>
          <a:stretch>
            <a:fillRect/>
          </a:stretch>
        </p:blipFill>
        <p:spPr>
          <a:xfrm>
            <a:off x="5013257" y="4609550"/>
            <a:ext cx="2272078" cy="1563094"/>
          </a:xfrm>
          <a:prstGeom prst="rect">
            <a:avLst/>
          </a:prstGeom>
        </p:spPr>
      </p:pic>
    </p:spTree>
    <p:extLst>
      <p:ext uri="{BB962C8B-B14F-4D97-AF65-F5344CB8AC3E}">
        <p14:creationId xmlns:p14="http://schemas.microsoft.com/office/powerpoint/2010/main" val="58502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286B66D-0877-0C3A-6072-280E8C4170AA}"/>
              </a:ext>
            </a:extLst>
          </p:cNvPr>
          <p:cNvSpPr>
            <a:spLocks noGrp="1"/>
          </p:cNvSpPr>
          <p:nvPr>
            <p:ph type="title"/>
          </p:nvPr>
        </p:nvSpPr>
        <p:spPr>
          <a:xfrm>
            <a:off x="1043631" y="809898"/>
            <a:ext cx="9942716" cy="1554480"/>
          </a:xfrm>
        </p:spPr>
        <p:txBody>
          <a:bodyPr anchor="ctr">
            <a:normAutofit/>
          </a:bodyPr>
          <a:lstStyle/>
          <a:p>
            <a:pPr algn="ctr"/>
            <a:r>
              <a:rPr lang="fr-BE" dirty="0"/>
              <a:t>Différents axes du leadership disciplinaire</a:t>
            </a:r>
            <a:endParaRPr lang="fr-BE" sz="2000" dirty="0"/>
          </a:p>
        </p:txBody>
      </p:sp>
      <p:sp>
        <p:nvSpPr>
          <p:cNvPr id="3" name="Espace réservé du contenu 2">
            <a:extLst>
              <a:ext uri="{FF2B5EF4-FFF2-40B4-BE49-F238E27FC236}">
                <a16:creationId xmlns:a16="http://schemas.microsoft.com/office/drawing/2014/main" id="{2B4DC144-EDED-E630-745A-06018AE14254}"/>
              </a:ext>
            </a:extLst>
          </p:cNvPr>
          <p:cNvSpPr>
            <a:spLocks noGrp="1"/>
          </p:cNvSpPr>
          <p:nvPr>
            <p:ph idx="1"/>
          </p:nvPr>
        </p:nvSpPr>
        <p:spPr>
          <a:xfrm>
            <a:off x="1045028" y="2771194"/>
            <a:ext cx="9941319" cy="3370986"/>
          </a:xfrm>
        </p:spPr>
        <p:txBody>
          <a:bodyPr anchor="ctr">
            <a:normAutofit/>
          </a:bodyPr>
          <a:lstStyle/>
          <a:p>
            <a:pPr marL="0" marR="0" lvl="0" indent="0" defTabSz="914400" rtl="0" eaLnBrk="1" fontAlgn="auto" latinLnBrk="0" hangingPunct="1">
              <a:spcBef>
                <a:spcPts val="800"/>
              </a:spcBef>
              <a:spcAft>
                <a:spcPts val="600"/>
              </a:spcAft>
              <a:buClrTx/>
              <a:buSzTx/>
              <a:buFontTx/>
              <a:buNone/>
              <a:tabLst/>
              <a:defRPr/>
            </a:pPr>
            <a:r>
              <a:rPr kumimoji="0" lang="fr-FR" sz="1700" b="1" i="0" u="none" strike="noStrike" kern="1200" cap="none" spc="0" normalizeH="0" baseline="0" noProof="0" dirty="0">
                <a:ln>
                  <a:noFill/>
                </a:ln>
                <a:effectLst/>
                <a:uLnTx/>
                <a:uFillTx/>
                <a:ea typeface="Times New Roman" panose="02020603050405020304" pitchFamily="18" charset="0"/>
                <a:cs typeface="+mn-cs"/>
              </a:rPr>
              <a:t>Leadership clinique :</a:t>
            </a:r>
            <a:r>
              <a:rPr kumimoji="0" lang="fr-FR" sz="1700" b="0" i="0" u="none" strike="noStrike" kern="1200" cap="none" spc="0" normalizeH="0" baseline="0" noProof="0" dirty="0">
                <a:ln>
                  <a:noFill/>
                </a:ln>
                <a:effectLst/>
                <a:uLnTx/>
                <a:uFillTx/>
                <a:ea typeface="Times New Roman" panose="02020603050405020304" pitchFamily="18" charset="0"/>
                <a:cs typeface="+mn-cs"/>
              </a:rPr>
              <a:t> Processus par lequel l’infirmier exerce une influence dans la démarche de soins et en interprofessionnalité en vue d’une meilleure </a:t>
            </a:r>
            <a:r>
              <a:rPr kumimoji="0" lang="fr-FR" sz="1700" b="1" i="0" u="none" strike="noStrike" kern="1200" cap="none" spc="0" normalizeH="0" baseline="0" noProof="0" dirty="0">
                <a:ln>
                  <a:noFill/>
                </a:ln>
                <a:effectLst/>
                <a:uLnTx/>
                <a:uFillTx/>
                <a:ea typeface="Times New Roman" panose="02020603050405020304" pitchFamily="18" charset="0"/>
                <a:cs typeface="+mn-cs"/>
              </a:rPr>
              <a:t>qualité, sécurité et efficience. </a:t>
            </a:r>
            <a:r>
              <a:rPr kumimoji="0" lang="fr-FR" sz="1700" b="0" i="0" u="none" strike="noStrike" kern="1200" cap="none" spc="0" normalizeH="0" baseline="0" noProof="0" dirty="0">
                <a:ln>
                  <a:noFill/>
                </a:ln>
                <a:effectLst/>
                <a:uLnTx/>
                <a:uFillTx/>
                <a:ea typeface="Times New Roman" panose="02020603050405020304" pitchFamily="18" charset="0"/>
                <a:cs typeface="+mn-cs"/>
              </a:rPr>
              <a:t>Ce processus a pour objectif de garantir à chaque personne soignée / chaque communauté des soins qui assurent la plus grande satisfaction et le meilleur résultat en termes de santé, conformément à l’état actuel des sciences. </a:t>
            </a:r>
            <a:endParaRPr kumimoji="0" lang="fr-BE" sz="1700" b="0" i="0" u="none" strike="noStrike" kern="1200" cap="none" spc="0" normalizeH="0" baseline="0" noProof="0" dirty="0">
              <a:ln>
                <a:noFill/>
              </a:ln>
              <a:effectLst/>
              <a:uLnTx/>
              <a:uFillTx/>
              <a:ea typeface="Times New Roman" panose="02020603050405020304" pitchFamily="18" charset="0"/>
              <a:cs typeface="+mn-cs"/>
            </a:endParaRPr>
          </a:p>
          <a:p>
            <a:pPr marL="0" marR="0" lvl="0" indent="0" defTabSz="914400" rtl="0" eaLnBrk="1" fontAlgn="auto" latinLnBrk="0" hangingPunct="1">
              <a:spcBef>
                <a:spcPts val="800"/>
              </a:spcBef>
              <a:spcAft>
                <a:spcPts val="600"/>
              </a:spcAft>
              <a:buClrTx/>
              <a:buSzTx/>
              <a:buFontTx/>
              <a:buNone/>
              <a:tabLst/>
              <a:defRPr/>
            </a:pPr>
            <a:r>
              <a:rPr kumimoji="0" lang="fr-FR" sz="1700" b="1" i="0" u="none" strike="noStrike" kern="1200" cap="none" spc="0" normalizeH="0" baseline="0" noProof="0" dirty="0">
                <a:ln>
                  <a:noFill/>
                </a:ln>
                <a:effectLst/>
                <a:uLnTx/>
                <a:uFillTx/>
                <a:ea typeface="Times New Roman" panose="02020603050405020304" pitchFamily="18" charset="0"/>
                <a:cs typeface="+mn-cs"/>
              </a:rPr>
              <a:t>Leadership organisationnel :</a:t>
            </a:r>
            <a:r>
              <a:rPr kumimoji="0" lang="fr-FR" sz="1700" b="0" i="0" u="none" strike="noStrike" kern="1200" cap="none" spc="0" normalizeH="0" baseline="0" noProof="0" dirty="0">
                <a:ln>
                  <a:noFill/>
                </a:ln>
                <a:effectLst/>
                <a:uLnTx/>
                <a:uFillTx/>
                <a:ea typeface="Times New Roman" panose="02020603050405020304" pitchFamily="18" charset="0"/>
                <a:cs typeface="+mn-cs"/>
              </a:rPr>
              <a:t> Processus par lequel l’infirmier exerce une influence sur l’organisation des soins en vue de contribuer, en interprofessionnalité, </a:t>
            </a:r>
            <a:r>
              <a:rPr kumimoji="0" lang="fr-FR" sz="1700" b="1" i="0" u="none" strike="noStrike" kern="1200" cap="none" spc="0" normalizeH="0" baseline="0" noProof="0" dirty="0">
                <a:ln>
                  <a:noFill/>
                </a:ln>
                <a:effectLst/>
                <a:uLnTx/>
                <a:uFillTx/>
                <a:ea typeface="Times New Roman" panose="02020603050405020304" pitchFamily="18" charset="0"/>
                <a:cs typeface="+mn-cs"/>
              </a:rPr>
              <a:t>à l’efficacité et à la réussite de l’organisation</a:t>
            </a:r>
            <a:r>
              <a:rPr kumimoji="0" lang="fr-FR" sz="1700" b="0" i="0" u="none" strike="noStrike" kern="1200" cap="none" spc="0" normalizeH="0" baseline="0" noProof="0" dirty="0">
                <a:ln>
                  <a:noFill/>
                </a:ln>
                <a:effectLst/>
                <a:uLnTx/>
                <a:uFillTx/>
                <a:ea typeface="Times New Roman" panose="02020603050405020304" pitchFamily="18" charset="0"/>
                <a:cs typeface="+mn-cs"/>
              </a:rPr>
              <a:t>. Ce processus vise une meilleure performance individuelle et collective ainsi que d’une qualité de vie au travail.</a:t>
            </a:r>
            <a:endParaRPr kumimoji="0" lang="fr-BE" sz="1700" b="0" i="0" u="none" strike="noStrike" kern="1200" cap="none" spc="0" normalizeH="0" baseline="0" noProof="0" dirty="0">
              <a:ln>
                <a:noFill/>
              </a:ln>
              <a:effectLst/>
              <a:uLnTx/>
              <a:uFillTx/>
              <a:ea typeface="Times New Roman" panose="02020603050405020304" pitchFamily="18" charset="0"/>
              <a:cs typeface="+mn-cs"/>
            </a:endParaRPr>
          </a:p>
          <a:p>
            <a:pPr marL="0" marR="0" lvl="0" indent="0" defTabSz="914400" rtl="0" eaLnBrk="1" fontAlgn="auto" latinLnBrk="0" hangingPunct="1">
              <a:spcBef>
                <a:spcPts val="800"/>
              </a:spcBef>
              <a:spcAft>
                <a:spcPts val="600"/>
              </a:spcAft>
              <a:buClrTx/>
              <a:buSzTx/>
              <a:buFontTx/>
              <a:buNone/>
              <a:tabLst/>
              <a:defRPr/>
            </a:pPr>
            <a:r>
              <a:rPr kumimoji="0" lang="fr-FR" sz="1700" b="1" i="0" u="none" strike="noStrike" kern="1200" cap="none" spc="0" normalizeH="0" baseline="0" noProof="0" dirty="0">
                <a:ln>
                  <a:noFill/>
                </a:ln>
                <a:effectLst/>
                <a:uLnTx/>
                <a:uFillTx/>
                <a:ea typeface="Times New Roman" panose="02020603050405020304" pitchFamily="18" charset="0"/>
                <a:cs typeface="+mn-cs"/>
              </a:rPr>
              <a:t>Leadership politique :</a:t>
            </a:r>
            <a:r>
              <a:rPr kumimoji="0" lang="fr-FR" sz="1700" b="0" i="0" u="none" strike="noStrike" kern="1200" cap="none" spc="0" normalizeH="0" baseline="0" noProof="0" dirty="0">
                <a:ln>
                  <a:noFill/>
                </a:ln>
                <a:effectLst/>
                <a:uLnTx/>
                <a:uFillTx/>
                <a:ea typeface="Times New Roman" panose="02020603050405020304" pitchFamily="18" charset="0"/>
                <a:cs typeface="+mn-cs"/>
              </a:rPr>
              <a:t> Processus fondé sur les valeurs de la discipline, par lequel l’infirmier exerce une influence dans la société en vue de </a:t>
            </a:r>
            <a:r>
              <a:rPr kumimoji="0" lang="fr-FR" sz="1700" b="1" i="0" u="none" strike="noStrike" kern="1200" cap="none" spc="0" normalizeH="0" baseline="0" noProof="0" dirty="0">
                <a:ln>
                  <a:noFill/>
                </a:ln>
                <a:effectLst/>
                <a:uLnTx/>
                <a:uFillTx/>
                <a:ea typeface="Times New Roman" panose="02020603050405020304" pitchFamily="18" charset="0"/>
                <a:cs typeface="+mn-cs"/>
              </a:rPr>
              <a:t>faire progresser le système de santé et de développer la profession</a:t>
            </a:r>
            <a:r>
              <a:rPr kumimoji="0" lang="fr-FR" sz="1700" b="0" i="0" u="none" strike="noStrike" kern="1200" cap="none" spc="0" normalizeH="0" baseline="0" noProof="0" dirty="0">
                <a:ln>
                  <a:noFill/>
                </a:ln>
                <a:effectLst/>
                <a:uLnTx/>
                <a:uFillTx/>
                <a:ea typeface="Times New Roman" panose="02020603050405020304" pitchFamily="18" charset="0"/>
                <a:cs typeface="+mn-cs"/>
              </a:rPr>
              <a:t>. Ce processus fondé sur un ancrage disciplinaire vise à améliorer les soins et leur accessibilité, à obtenir les ressources nécessaires à l’atteinte de ces objectifs et à faire reconnaître l’expertise professionnelle infirmière.</a:t>
            </a:r>
            <a:endParaRPr kumimoji="0" lang="fr-BE" sz="1700" b="0" i="0" u="none" strike="noStrike" kern="1200" cap="none" spc="0" normalizeH="0" baseline="0" noProof="0" dirty="0">
              <a:ln>
                <a:noFill/>
              </a:ln>
              <a:effectLst/>
              <a:uLnTx/>
              <a:uFillTx/>
              <a:ea typeface="Times New Roman" panose="02020603050405020304" pitchFamily="18" charset="0"/>
              <a:cs typeface="+mn-cs"/>
            </a:endParaRPr>
          </a:p>
          <a:p>
            <a:endParaRPr lang="fr-BE"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CC3BB58-88F3-A4E0-B39A-8B5937CA8E91}"/>
              </a:ext>
            </a:extLst>
          </p:cNvPr>
          <p:cNvSpPr/>
          <p:nvPr/>
        </p:nvSpPr>
        <p:spPr>
          <a:xfrm>
            <a:off x="6438610" y="5911347"/>
            <a:ext cx="4915190" cy="461665"/>
          </a:xfrm>
          <a:prstGeom prst="rect">
            <a:avLst/>
          </a:prstGeom>
        </p:spPr>
        <p:txBody>
          <a:bodyPr wrap="square">
            <a:spAutoFit/>
          </a:bodyPr>
          <a:lstStyle/>
          <a:p>
            <a:pPr lvl="1" algn="r"/>
            <a:r>
              <a:rPr lang="fr-BE" sz="800" dirty="0"/>
              <a:t>Académie de Recherche et d'Enseignement Supérieur (ARES). (2024). </a:t>
            </a:r>
          </a:p>
          <a:p>
            <a:pPr lvl="1" algn="r"/>
            <a:r>
              <a:rPr lang="fr-BE" sz="800" dirty="0"/>
              <a:t>Référentiel de compétences du Bachelier infirmier responsable de soins généraux. </a:t>
            </a:r>
          </a:p>
          <a:p>
            <a:pPr lvl="1" algn="r"/>
            <a:r>
              <a:rPr lang="fr-BE" sz="800" dirty="0"/>
              <a:t>Fédération Wallonie-Bruxelles</a:t>
            </a:r>
            <a:r>
              <a:rPr lang="fr-BE" sz="700" dirty="0"/>
              <a:t>.</a:t>
            </a:r>
          </a:p>
        </p:txBody>
      </p:sp>
    </p:spTree>
    <p:extLst>
      <p:ext uri="{BB962C8B-B14F-4D97-AF65-F5344CB8AC3E}">
        <p14:creationId xmlns:p14="http://schemas.microsoft.com/office/powerpoint/2010/main" val="2697589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FF81F8D5-515A-45DC-B296-30AB11F2C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F8DE8D0-E41F-34C8-3A13-377B5D10ADEE}"/>
              </a:ext>
            </a:extLst>
          </p:cNvPr>
          <p:cNvSpPr>
            <a:spLocks noGrp="1"/>
          </p:cNvSpPr>
          <p:nvPr>
            <p:ph type="title"/>
          </p:nvPr>
        </p:nvSpPr>
        <p:spPr>
          <a:xfrm>
            <a:off x="581646" y="349664"/>
            <a:ext cx="5845571" cy="1638377"/>
          </a:xfrm>
        </p:spPr>
        <p:txBody>
          <a:bodyPr anchor="b">
            <a:normAutofit/>
          </a:bodyPr>
          <a:lstStyle/>
          <a:p>
            <a:r>
              <a:rPr lang="fr-BE" sz="4800" dirty="0"/>
              <a:t>L’implémentation dans la formation?</a:t>
            </a:r>
          </a:p>
        </p:txBody>
      </p:sp>
      <p:sp>
        <p:nvSpPr>
          <p:cNvPr id="3" name="Espace réservé du contenu 2">
            <a:extLst>
              <a:ext uri="{FF2B5EF4-FFF2-40B4-BE49-F238E27FC236}">
                <a16:creationId xmlns:a16="http://schemas.microsoft.com/office/drawing/2014/main" id="{FAA1339A-AC27-E3F9-D3E5-351FFA785889}"/>
              </a:ext>
            </a:extLst>
          </p:cNvPr>
          <p:cNvSpPr>
            <a:spLocks noGrp="1"/>
          </p:cNvSpPr>
          <p:nvPr>
            <p:ph idx="1"/>
          </p:nvPr>
        </p:nvSpPr>
        <p:spPr>
          <a:xfrm>
            <a:off x="250010" y="2496480"/>
            <a:ext cx="6715427" cy="3657600"/>
          </a:xfrm>
        </p:spPr>
        <p:txBody>
          <a:bodyPr anchor="ctr">
            <a:normAutofit fontScale="25000" lnSpcReduction="20000"/>
          </a:bodyPr>
          <a:lstStyle/>
          <a:p>
            <a:pPr marL="0" indent="0">
              <a:buNone/>
            </a:pPr>
            <a:r>
              <a:rPr lang="fr-FR" sz="9600" dirty="0"/>
              <a:t>RÉFÉRENTIEL DE COMPÉTENCES DU BACHELIER INFIRMIERS EN SOINS GÉNÉRAUX (BIRSG) </a:t>
            </a:r>
          </a:p>
          <a:p>
            <a:pPr marL="0" indent="0">
              <a:buNone/>
            </a:pPr>
            <a:r>
              <a:rPr lang="fr-FR" sz="3700" i="1" dirty="0"/>
              <a:t>(conçu et validé par la Commission paramédicale de l’ARES)</a:t>
            </a:r>
            <a:endParaRPr lang="fr-BE" sz="6400" dirty="0"/>
          </a:p>
          <a:p>
            <a:pPr marL="0" indent="0">
              <a:buNone/>
            </a:pPr>
            <a:r>
              <a:rPr lang="fr-FR" sz="5600" dirty="0"/>
              <a:t>Ce référentiel répond aux exigences de la directive 2013/55/UE qui régule la mobilité européenne des infirmiers et des infirmières. </a:t>
            </a:r>
          </a:p>
          <a:p>
            <a:pPr marL="0" indent="0">
              <a:buNone/>
            </a:pPr>
            <a:r>
              <a:rPr lang="fr-FR" sz="5600" dirty="0"/>
              <a:t>Il se fonde notamment sur le profil professionnel de l’infirmier en Belgique tel que défini par le CFAI, les rôles </a:t>
            </a:r>
            <a:r>
              <a:rPr lang="fr-FR" sz="5600" dirty="0" err="1"/>
              <a:t>CanMEDS</a:t>
            </a:r>
            <a:r>
              <a:rPr lang="fr-FR" sz="5600" dirty="0"/>
              <a:t> et d’autres référentiels internationaux.</a:t>
            </a:r>
          </a:p>
          <a:p>
            <a:pPr marL="0" indent="0">
              <a:buNone/>
            </a:pPr>
            <a:endParaRPr lang="fr-FR" sz="5600" dirty="0"/>
          </a:p>
          <a:p>
            <a:pPr marL="0" indent="0">
              <a:buNone/>
            </a:pPr>
            <a:r>
              <a:rPr lang="fr-FR" sz="6400" dirty="0"/>
              <a:t>L’enseignement supérieur belge francophone propose un profil de formation en 240 crédits, décliné en sept rôles et dix compétences correspondant au niveau 6 du Cadre Européen de Certification (CEC). </a:t>
            </a:r>
          </a:p>
          <a:p>
            <a:pPr marL="0" indent="0">
              <a:buNone/>
            </a:pPr>
            <a:r>
              <a:rPr lang="fr-FR" sz="6400" dirty="0"/>
              <a:t>Parmi ces 7 rôles, est repris celui de « Leader » qui se décline autour de la compétence 9: « Exercer un leadership disciplinaire »</a:t>
            </a:r>
          </a:p>
          <a:p>
            <a:pPr marL="0" indent="0">
              <a:buNone/>
            </a:pPr>
            <a:endParaRPr lang="fr-FR" sz="3200" dirty="0"/>
          </a:p>
          <a:p>
            <a:pPr marL="0" indent="0">
              <a:buNone/>
            </a:pPr>
            <a:r>
              <a:rPr lang="fr-FR" sz="3200" dirty="0"/>
              <a:t> </a:t>
            </a:r>
            <a:endParaRPr lang="fr-BE" sz="2000" dirty="0"/>
          </a:p>
        </p:txBody>
      </p:sp>
      <p:sp>
        <p:nvSpPr>
          <p:cNvPr id="41" name="Rectangle 4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BC7493D1-F4AE-CBE3-1E5C-790A7C06058D}"/>
              </a:ext>
            </a:extLst>
          </p:cNvPr>
          <p:cNvPicPr>
            <a:picLocks noChangeAspect="1"/>
          </p:cNvPicPr>
          <p:nvPr/>
        </p:nvPicPr>
        <p:blipFill>
          <a:blip r:embed="rId3"/>
          <a:stretch>
            <a:fillRect/>
          </a:stretch>
        </p:blipFill>
        <p:spPr>
          <a:xfrm>
            <a:off x="7922268" y="1395368"/>
            <a:ext cx="3542083" cy="3700593"/>
          </a:xfrm>
          <a:prstGeom prst="rect">
            <a:avLst/>
          </a:prstGeom>
        </p:spPr>
      </p:pic>
      <p:sp>
        <p:nvSpPr>
          <p:cNvPr id="4" name="Rectangle 3">
            <a:extLst>
              <a:ext uri="{FF2B5EF4-FFF2-40B4-BE49-F238E27FC236}">
                <a16:creationId xmlns:a16="http://schemas.microsoft.com/office/drawing/2014/main" id="{405C07B0-71E5-4F45-A20E-5F5713926424}"/>
              </a:ext>
            </a:extLst>
          </p:cNvPr>
          <p:cNvSpPr/>
          <p:nvPr/>
        </p:nvSpPr>
        <p:spPr>
          <a:xfrm>
            <a:off x="6965437" y="5783877"/>
            <a:ext cx="4915190" cy="461665"/>
          </a:xfrm>
          <a:prstGeom prst="rect">
            <a:avLst/>
          </a:prstGeom>
        </p:spPr>
        <p:txBody>
          <a:bodyPr wrap="square">
            <a:spAutoFit/>
          </a:bodyPr>
          <a:lstStyle/>
          <a:p>
            <a:pPr lvl="1" algn="r"/>
            <a:r>
              <a:rPr lang="fr-BE" sz="800" dirty="0"/>
              <a:t>Académie de Recherche et d'Enseignement Supérieur (ARES). (2024). </a:t>
            </a:r>
          </a:p>
          <a:p>
            <a:pPr lvl="1" algn="r"/>
            <a:r>
              <a:rPr lang="fr-BE" sz="800" dirty="0"/>
              <a:t>Référentiel de compétences du Bachelier infirmier responsable de soins généraux. </a:t>
            </a:r>
          </a:p>
          <a:p>
            <a:pPr lvl="1" algn="r"/>
            <a:r>
              <a:rPr lang="fr-BE" sz="800" dirty="0"/>
              <a:t>Fédération Wallonie-Bruxelles</a:t>
            </a:r>
            <a:r>
              <a:rPr lang="fr-BE" sz="700" dirty="0"/>
              <a:t>.</a:t>
            </a:r>
          </a:p>
        </p:txBody>
      </p:sp>
    </p:spTree>
    <p:extLst>
      <p:ext uri="{BB962C8B-B14F-4D97-AF65-F5344CB8AC3E}">
        <p14:creationId xmlns:p14="http://schemas.microsoft.com/office/powerpoint/2010/main" val="2265016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6F706D-C744-982F-F163-B8512FC2CECF}"/>
              </a:ext>
            </a:extLst>
          </p:cNvPr>
          <p:cNvSpPr>
            <a:spLocks noGrp="1"/>
          </p:cNvSpPr>
          <p:nvPr>
            <p:ph type="title"/>
          </p:nvPr>
        </p:nvSpPr>
        <p:spPr>
          <a:xfrm>
            <a:off x="645065" y="1463040"/>
            <a:ext cx="3796306" cy="2690949"/>
          </a:xfrm>
        </p:spPr>
        <p:txBody>
          <a:bodyPr anchor="t">
            <a:normAutofit/>
          </a:bodyPr>
          <a:lstStyle/>
          <a:p>
            <a:r>
              <a:rPr lang="fr-BE" sz="4800"/>
              <a:t>Repères pour la formation?</a:t>
            </a:r>
          </a:p>
        </p:txBody>
      </p:sp>
      <p:grpSp>
        <p:nvGrpSpPr>
          <p:cNvPr id="35" name="Group 34">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6" name="Rectangle 35">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F058BAC8-A077-1D19-F7EC-B23E7C965AA7}"/>
              </a:ext>
            </a:extLst>
          </p:cNvPr>
          <p:cNvSpPr>
            <a:spLocks noGrp="1"/>
          </p:cNvSpPr>
          <p:nvPr>
            <p:ph idx="1"/>
          </p:nvPr>
        </p:nvSpPr>
        <p:spPr>
          <a:xfrm>
            <a:off x="5656218" y="1463039"/>
            <a:ext cx="5542387" cy="4300447"/>
          </a:xfrm>
        </p:spPr>
        <p:style>
          <a:lnRef idx="2">
            <a:schemeClr val="accent2"/>
          </a:lnRef>
          <a:fillRef idx="1">
            <a:schemeClr val="lt1"/>
          </a:fillRef>
          <a:effectRef idx="0">
            <a:schemeClr val="accent2"/>
          </a:effectRef>
          <a:fontRef idx="minor">
            <a:schemeClr val="dk1"/>
          </a:fontRef>
        </p:style>
        <p:txBody>
          <a:bodyPr anchor="t">
            <a:normAutofit/>
          </a:bodyPr>
          <a:lstStyle/>
          <a:p>
            <a:pPr marL="0" indent="0">
              <a:buNone/>
            </a:pPr>
            <a:endParaRPr lang="fr-BE" sz="2200" dirty="0"/>
          </a:p>
          <a:p>
            <a:pPr marL="0" indent="0">
              <a:buNone/>
            </a:pPr>
            <a:endParaRPr lang="fr-BE" sz="2200" dirty="0"/>
          </a:p>
          <a:p>
            <a:pPr marL="0" indent="0">
              <a:buNone/>
            </a:pPr>
            <a:r>
              <a:rPr lang="fr-BE" sz="2200" dirty="0"/>
              <a:t>Le référentiel de l’ARES précise, par compétence:</a:t>
            </a:r>
          </a:p>
          <a:p>
            <a:r>
              <a:rPr lang="fr-BE" sz="2200" dirty="0"/>
              <a:t>les capacités</a:t>
            </a:r>
          </a:p>
          <a:p>
            <a:r>
              <a:rPr lang="fr-BE" sz="2200" dirty="0"/>
              <a:t>les acquis de fin de Bloc 1</a:t>
            </a:r>
          </a:p>
          <a:p>
            <a:r>
              <a:rPr lang="fr-BE" sz="2200" dirty="0"/>
              <a:t>les acquis de fin de formation</a:t>
            </a:r>
          </a:p>
        </p:txBody>
      </p:sp>
    </p:spTree>
    <p:extLst>
      <p:ext uri="{BB962C8B-B14F-4D97-AF65-F5344CB8AC3E}">
        <p14:creationId xmlns:p14="http://schemas.microsoft.com/office/powerpoint/2010/main" val="2914663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618F03A4-478B-795C-4304-AE5B1AD072C1}"/>
              </a:ext>
            </a:extLst>
          </p:cNvPr>
          <p:cNvGraphicFramePr>
            <a:graphicFrameLocks noGrp="1"/>
          </p:cNvGraphicFramePr>
          <p:nvPr>
            <p:extLst>
              <p:ext uri="{D42A27DB-BD31-4B8C-83A1-F6EECF244321}">
                <p14:modId xmlns:p14="http://schemas.microsoft.com/office/powerpoint/2010/main" val="3508505990"/>
              </p:ext>
            </p:extLst>
          </p:nvPr>
        </p:nvGraphicFramePr>
        <p:xfrm>
          <a:off x="850760" y="40003"/>
          <a:ext cx="10490480" cy="6705494"/>
        </p:xfrm>
        <a:graphic>
          <a:graphicData uri="http://schemas.openxmlformats.org/drawingml/2006/table">
            <a:tbl>
              <a:tblPr firstRow="1" firstCol="1" bandRow="1">
                <a:tableStyleId>{5C22544A-7EE6-4342-B048-85BDC9FD1C3A}</a:tableStyleId>
              </a:tblPr>
              <a:tblGrid>
                <a:gridCol w="1099338">
                  <a:extLst>
                    <a:ext uri="{9D8B030D-6E8A-4147-A177-3AD203B41FA5}">
                      <a16:colId xmlns:a16="http://schemas.microsoft.com/office/drawing/2014/main" val="3076216483"/>
                    </a:ext>
                  </a:extLst>
                </a:gridCol>
                <a:gridCol w="1026367">
                  <a:extLst>
                    <a:ext uri="{9D8B030D-6E8A-4147-A177-3AD203B41FA5}">
                      <a16:colId xmlns:a16="http://schemas.microsoft.com/office/drawing/2014/main" val="4290653319"/>
                    </a:ext>
                  </a:extLst>
                </a:gridCol>
                <a:gridCol w="1586204">
                  <a:extLst>
                    <a:ext uri="{9D8B030D-6E8A-4147-A177-3AD203B41FA5}">
                      <a16:colId xmlns:a16="http://schemas.microsoft.com/office/drawing/2014/main" val="3519637662"/>
                    </a:ext>
                  </a:extLst>
                </a:gridCol>
                <a:gridCol w="3181739">
                  <a:extLst>
                    <a:ext uri="{9D8B030D-6E8A-4147-A177-3AD203B41FA5}">
                      <a16:colId xmlns:a16="http://schemas.microsoft.com/office/drawing/2014/main" val="3753021314"/>
                    </a:ext>
                  </a:extLst>
                </a:gridCol>
                <a:gridCol w="3596832">
                  <a:extLst>
                    <a:ext uri="{9D8B030D-6E8A-4147-A177-3AD203B41FA5}">
                      <a16:colId xmlns:a16="http://schemas.microsoft.com/office/drawing/2014/main" val="2003269844"/>
                    </a:ext>
                  </a:extLst>
                </a:gridCol>
              </a:tblGrid>
              <a:tr h="240639">
                <a:tc>
                  <a:txBody>
                    <a:bodyPr/>
                    <a:lstStyle/>
                    <a:p>
                      <a:r>
                        <a:rPr lang="fr-BE" sz="1200" dirty="0">
                          <a:effectLst/>
                        </a:rPr>
                        <a:t>Compétence ARES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dirty="0">
                          <a:effectLst/>
                        </a:rPr>
                        <a:t>Compétence européenne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a:effectLst/>
                        </a:rPr>
                        <a:t>CAPACITES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dirty="0">
                          <a:effectLst/>
                        </a:rPr>
                        <a:t>Acquis de fin de bloc 1</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dirty="0">
                          <a:effectLst/>
                        </a:rPr>
                        <a:t>Acquis de fin de formation</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3142108720"/>
                  </a:ext>
                </a:extLst>
              </a:tr>
              <a:tr h="482901">
                <a:tc rowSpan="13">
                  <a:txBody>
                    <a:bodyPr/>
                    <a:lstStyle/>
                    <a:p>
                      <a:r>
                        <a:rPr lang="fr-BE" sz="1200" dirty="0">
                          <a:effectLst/>
                        </a:rPr>
                        <a:t>Exercer un leadership disciplinaire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rowSpan="4">
                  <a:txBody>
                    <a:bodyPr/>
                    <a:lstStyle/>
                    <a:p>
                      <a:r>
                        <a:rPr lang="fr-BE" sz="1200" dirty="0">
                          <a:effectLst/>
                        </a:rPr>
                        <a:t>6</a:t>
                      </a:r>
                    </a:p>
                    <a:p>
                      <a:r>
                        <a:rPr lang="fr-BE" sz="800" dirty="0"/>
                        <a:t>Construire son identité professionnelle</a:t>
                      </a:r>
                      <a:endParaRPr lang="fr-BE" sz="800" dirty="0">
                        <a:effectLst/>
                      </a:endParaRPr>
                    </a:p>
                    <a:p>
                      <a:endParaRPr lang="fr-BE" sz="1200" dirty="0">
                        <a:effectLst/>
                      </a:endParaRPr>
                    </a:p>
                    <a:p>
                      <a:r>
                        <a:rPr lang="fr-BE" sz="1200" dirty="0">
                          <a:effectLst/>
                        </a:rPr>
                        <a:t>8</a:t>
                      </a:r>
                    </a:p>
                    <a:p>
                      <a:r>
                        <a:rPr lang="fr-BE" sz="800" dirty="0"/>
                        <a:t>Agir avec les personnes, familles, communautés en vue de promouvoir la santé</a:t>
                      </a:r>
                      <a:endParaRPr lang="fr-BE"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rowSpan="4">
                  <a:txBody>
                    <a:bodyPr/>
                    <a:lstStyle/>
                    <a:p>
                      <a:r>
                        <a:rPr lang="fr-BE" sz="1200">
                          <a:effectLst/>
                        </a:rPr>
                        <a:t>Exercer un leadership clinique*</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nchor="ctr"/>
                </a:tc>
                <a:tc>
                  <a:txBody>
                    <a:bodyPr/>
                    <a:lstStyle/>
                    <a:p>
                      <a:r>
                        <a:rPr lang="fr-BE" sz="1200" dirty="0">
                          <a:effectLst/>
                        </a:rPr>
                        <a:t>Identifie des pratiques exemplaires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a:effectLst/>
                        </a:rPr>
                        <a:t>Recommande les bonnes pratiques à ses pairs et au sein du monde de la santé</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2462099560"/>
                  </a:ext>
                </a:extLst>
              </a:tr>
              <a:tr h="321934">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200" dirty="0">
                          <a:effectLst/>
                        </a:rPr>
                        <a:t>/</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a:effectLst/>
                        </a:rPr>
                        <a:t>Promeut une réflexion critique sur la sécurité et la qualité des soins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4035022774"/>
                  </a:ext>
                </a:extLst>
              </a:tr>
              <a:tr h="562284">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200" dirty="0">
                          <a:effectLst/>
                        </a:rPr>
                        <a:t>Identifie un écart entre une pratique observée et les pratiques enseignées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a:effectLst/>
                        </a:rPr>
                        <a:t>Argumente des améliorations de la pratique infirmière sur base des résultats de la recherche scientifique</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632227106"/>
                  </a:ext>
                </a:extLst>
              </a:tr>
              <a:tr h="482901">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200" dirty="0">
                          <a:effectLst/>
                        </a:rPr>
                        <a:t>Identifie les procédures et recommandations qui sous-tendent sa pratique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dirty="0">
                          <a:effectLst/>
                        </a:rPr>
                        <a:t>Démontre une réflexion critique sur les stratégies de développement de la qualité des soins infirmiers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2261002558"/>
                  </a:ext>
                </a:extLst>
              </a:tr>
              <a:tr h="643868">
                <a:tc vMerge="1">
                  <a:txBody>
                    <a:bodyPr/>
                    <a:lstStyle/>
                    <a:p>
                      <a:endParaRPr lang="fr-BE"/>
                    </a:p>
                  </a:txBody>
                  <a:tcPr/>
                </a:tc>
                <a:tc rowSpan="9">
                  <a:txBody>
                    <a:bodyPr/>
                    <a:lstStyle/>
                    <a:p>
                      <a:r>
                        <a:rPr lang="fr-BE" sz="1200">
                          <a:effectLst/>
                        </a:rPr>
                        <a:t>6, 8</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rowSpan="9">
                  <a:txBody>
                    <a:bodyPr/>
                    <a:lstStyle/>
                    <a:p>
                      <a:r>
                        <a:rPr lang="fr-BE" sz="1200" dirty="0">
                          <a:effectLst/>
                        </a:rPr>
                        <a:t>Exercer un leadership organisationnel*</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nchor="ctr"/>
                </a:tc>
                <a:tc>
                  <a:txBody>
                    <a:bodyPr/>
                    <a:lstStyle/>
                    <a:p>
                      <a:r>
                        <a:rPr lang="fr-BE" sz="1200" dirty="0">
                          <a:effectLst/>
                        </a:rPr>
                        <a:t>Identifie la plus-value de l’art infirmier au sein de l’équipe pluriprofessionnelle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dirty="0">
                          <a:effectLst/>
                        </a:rPr>
                        <a:t>Argumente la plus-value des rôles et responsabilités des praticiens de l’art infirmier au sein de l’équipe pluriprofessionnelle*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827564176"/>
                  </a:ext>
                </a:extLst>
              </a:tr>
              <a:tr h="482901">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200" dirty="0">
                          <a:effectLst/>
                        </a:rPr>
                        <a:t>/</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a:effectLst/>
                        </a:rPr>
                        <a:t>Exerce un processus réflexif sur les pratiques collectives d’organisation du travail</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740842761"/>
                  </a:ext>
                </a:extLst>
              </a:tr>
              <a:tr h="482901">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200" dirty="0">
                          <a:effectLst/>
                        </a:rPr>
                        <a:t>Identifie les valeurs partagées au sein du milieu de pratique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a:effectLst/>
                        </a:rPr>
                        <a:t>Promeut le développement d'un milieu de pratique respectueux des valeurs humanistes </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303307159"/>
                  </a:ext>
                </a:extLst>
              </a:tr>
              <a:tr h="482901">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200" dirty="0">
                          <a:effectLst/>
                        </a:rPr>
                        <a:t>Identifie ses forces et ressources qui contribuent au fonctionnement du groupe </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a:effectLst/>
                        </a:rPr>
                        <a:t>Optimise les forces et les ressources du groupe</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461002001"/>
                  </a:ext>
                </a:extLst>
              </a:tr>
              <a:tr h="321934">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200" dirty="0">
                          <a:effectLst/>
                        </a:rPr>
                        <a:t>/</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a:effectLst/>
                        </a:rPr>
                        <a:t>Promeut un système de soins intégrés*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3719913348"/>
                  </a:ext>
                </a:extLst>
              </a:tr>
              <a:tr h="482901">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200" dirty="0">
                          <a:effectLst/>
                        </a:rPr>
                        <a:t>Déclare les événements indésirables associés aux soins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a:effectLst/>
                        </a:rPr>
                        <a:t>Contribue à la gestion des événements indésirables associés aux soins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223089745"/>
                  </a:ext>
                </a:extLst>
              </a:tr>
              <a:tr h="482901">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200" dirty="0">
                          <a:effectLst/>
                        </a:rPr>
                        <a:t>/</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a:effectLst/>
                        </a:rPr>
                        <a:t>Analyse la qualité des pratiques dans le contexte de la démarche qualité* institutionnelle</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3020832831"/>
                  </a:ext>
                </a:extLst>
              </a:tr>
              <a:tr h="421713">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200" dirty="0">
                          <a:effectLst/>
                        </a:rPr>
                        <a:t>Applique les solutions mises en place pour atteindre des objectifs qualité</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a:effectLst/>
                        </a:rPr>
                        <a:t>Contribue à la recherche de solutions pour atteindre des objectifs qualité</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307561427"/>
                  </a:ext>
                </a:extLst>
              </a:tr>
              <a:tr h="643868">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200">
                          <a:effectLst/>
                        </a:rPr>
                        <a:t> </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tc>
                  <a:txBody>
                    <a:bodyPr/>
                    <a:lstStyle/>
                    <a:p>
                      <a:r>
                        <a:rPr lang="fr-BE" sz="1200" dirty="0">
                          <a:effectLst/>
                        </a:rPr>
                        <a:t>Agit en cohérence avec les axes stratégiques de la politique qualité de l’établissement et/ou de l’autorité de référence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3167057534"/>
                  </a:ext>
                </a:extLst>
              </a:tr>
            </a:tbl>
          </a:graphicData>
        </a:graphic>
      </p:graphicFrame>
      <p:sp>
        <p:nvSpPr>
          <p:cNvPr id="5" name="ZoneTexte 4">
            <a:extLst>
              <a:ext uri="{FF2B5EF4-FFF2-40B4-BE49-F238E27FC236}">
                <a16:creationId xmlns:a16="http://schemas.microsoft.com/office/drawing/2014/main" id="{70BEF28C-FD73-769C-EA79-9A5F057F7F8B}"/>
              </a:ext>
            </a:extLst>
          </p:cNvPr>
          <p:cNvSpPr txBox="1"/>
          <p:nvPr/>
        </p:nvSpPr>
        <p:spPr>
          <a:xfrm>
            <a:off x="167951" y="40003"/>
            <a:ext cx="513410" cy="6705494"/>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vert="wordArtVert" wrap="square" rtlCol="0">
            <a:spAutoFit/>
          </a:bodyPr>
          <a:lstStyle/>
          <a:p>
            <a:pPr algn="ctr"/>
            <a:r>
              <a:rPr lang="fr-BE" dirty="0"/>
              <a:t>LEADER</a:t>
            </a:r>
          </a:p>
        </p:txBody>
      </p:sp>
    </p:spTree>
    <p:extLst>
      <p:ext uri="{BB962C8B-B14F-4D97-AF65-F5344CB8AC3E}">
        <p14:creationId xmlns:p14="http://schemas.microsoft.com/office/powerpoint/2010/main" val="135353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A2349960-10E4-0DAB-8481-99667E4E7BBD}"/>
              </a:ext>
            </a:extLst>
          </p:cNvPr>
          <p:cNvGraphicFramePr>
            <a:graphicFrameLocks noGrp="1"/>
          </p:cNvGraphicFramePr>
          <p:nvPr>
            <p:extLst>
              <p:ext uri="{D42A27DB-BD31-4B8C-83A1-F6EECF244321}">
                <p14:modId xmlns:p14="http://schemas.microsoft.com/office/powerpoint/2010/main" val="2020071588"/>
              </p:ext>
            </p:extLst>
          </p:nvPr>
        </p:nvGraphicFramePr>
        <p:xfrm>
          <a:off x="743579" y="1879042"/>
          <a:ext cx="10396226" cy="3128093"/>
        </p:xfrm>
        <a:graphic>
          <a:graphicData uri="http://schemas.openxmlformats.org/drawingml/2006/table">
            <a:tbl>
              <a:tblPr firstRow="1" firstCol="1" bandRow="1">
                <a:tableStyleId>{5C22544A-7EE6-4342-B048-85BDC9FD1C3A}</a:tableStyleId>
              </a:tblPr>
              <a:tblGrid>
                <a:gridCol w="3012993">
                  <a:extLst>
                    <a:ext uri="{9D8B030D-6E8A-4147-A177-3AD203B41FA5}">
                      <a16:colId xmlns:a16="http://schemas.microsoft.com/office/drawing/2014/main" val="2981273552"/>
                    </a:ext>
                  </a:extLst>
                </a:gridCol>
                <a:gridCol w="1357247">
                  <a:extLst>
                    <a:ext uri="{9D8B030D-6E8A-4147-A177-3AD203B41FA5}">
                      <a16:colId xmlns:a16="http://schemas.microsoft.com/office/drawing/2014/main" val="805691941"/>
                    </a:ext>
                  </a:extLst>
                </a:gridCol>
                <a:gridCol w="3012993">
                  <a:extLst>
                    <a:ext uri="{9D8B030D-6E8A-4147-A177-3AD203B41FA5}">
                      <a16:colId xmlns:a16="http://schemas.microsoft.com/office/drawing/2014/main" val="1584758351"/>
                    </a:ext>
                  </a:extLst>
                </a:gridCol>
                <a:gridCol w="3012993">
                  <a:extLst>
                    <a:ext uri="{9D8B030D-6E8A-4147-A177-3AD203B41FA5}">
                      <a16:colId xmlns:a16="http://schemas.microsoft.com/office/drawing/2014/main" val="2103909654"/>
                    </a:ext>
                  </a:extLst>
                </a:gridCol>
              </a:tblGrid>
              <a:tr h="260674">
                <a:tc>
                  <a:txBody>
                    <a:bodyPr/>
                    <a:lstStyle/>
                    <a:p>
                      <a:r>
                        <a:rPr lang="fr-BE" sz="1100">
                          <a:effectLst/>
                        </a:rPr>
                        <a:t>Compétence européenne</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BE" sz="1100">
                          <a:effectLst/>
                        </a:rPr>
                        <a:t>CAPACITES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BE" sz="1100">
                          <a:effectLst/>
                        </a:rPr>
                        <a:t>Acquis de fin de bloc 1</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BE" sz="1100">
                          <a:effectLst/>
                        </a:rPr>
                        <a:t>Acquis de fin de formation</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19580719"/>
                  </a:ext>
                </a:extLst>
              </a:tr>
              <a:tr h="782023">
                <a:tc rowSpan="5">
                  <a:txBody>
                    <a:bodyPr/>
                    <a:lstStyle/>
                    <a:p>
                      <a:r>
                        <a:rPr lang="fr-BE" sz="1100" dirty="0">
                          <a:effectLst/>
                        </a:rPr>
                        <a:t>6, 8</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5">
                  <a:txBody>
                    <a:bodyPr/>
                    <a:lstStyle/>
                    <a:p>
                      <a:r>
                        <a:rPr lang="fr-BE" sz="1100">
                          <a:effectLst/>
                        </a:rPr>
                        <a:t>Exercer un leadership politique*</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r>
                        <a:rPr lang="fr-BE" sz="1100">
                          <a:effectLst/>
                        </a:rPr>
                        <a:t>Identifie les politiques sanitaires et sociales en lien avec sa pratique</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BE" sz="1100">
                          <a:effectLst/>
                        </a:rPr>
                        <a:t>Evalue les répercussions de politiques de santé et sociales sur les pratiques de soin et la santé des populations</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57636002"/>
                  </a:ext>
                </a:extLst>
              </a:tr>
              <a:tr h="521349">
                <a:tc vMerge="1">
                  <a:txBody>
                    <a:bodyPr/>
                    <a:lstStyle/>
                    <a:p>
                      <a:endParaRPr lang="fr-BE"/>
                    </a:p>
                  </a:txBody>
                  <a:tcPr/>
                </a:tc>
                <a:tc vMerge="1">
                  <a:txBody>
                    <a:bodyPr/>
                    <a:lstStyle/>
                    <a:p>
                      <a:endParaRPr lang="fr-BE"/>
                    </a:p>
                  </a:txBody>
                  <a:tcPr/>
                </a:tc>
                <a:tc>
                  <a:txBody>
                    <a:bodyPr/>
                    <a:lstStyle/>
                    <a:p>
                      <a:r>
                        <a:rPr lang="fr-BE" sz="1100">
                          <a:effectLst/>
                        </a:rPr>
                        <a:t>Identifie les spécificités de la discipline infirmière</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BE" sz="1100">
                          <a:effectLst/>
                        </a:rPr>
                        <a:t>Promeut la plus-value de la discipline infirmière au sein de la société</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65123089"/>
                  </a:ext>
                </a:extLst>
              </a:tr>
              <a:tr h="521349">
                <a:tc vMerge="1">
                  <a:txBody>
                    <a:bodyPr/>
                    <a:lstStyle/>
                    <a:p>
                      <a:endParaRPr lang="fr-BE"/>
                    </a:p>
                  </a:txBody>
                  <a:tcPr/>
                </a:tc>
                <a:tc vMerge="1">
                  <a:txBody>
                    <a:bodyPr/>
                    <a:lstStyle/>
                    <a:p>
                      <a:endParaRPr lang="fr-BE"/>
                    </a:p>
                  </a:txBody>
                  <a:tcPr/>
                </a:tc>
                <a:tc rowSpan="2">
                  <a:txBody>
                    <a:bodyPr/>
                    <a:lstStyle/>
                    <a:p>
                      <a:r>
                        <a:rPr lang="fr-BE" sz="1100" dirty="0">
                          <a:effectLst/>
                        </a:rPr>
                        <a:t>Identifie les organes de représentation de la profession</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BE" sz="1100">
                          <a:effectLst/>
                        </a:rPr>
                        <a:t>Explique le rôle des organes de représentation de la profession</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80646263"/>
                  </a:ext>
                </a:extLst>
              </a:tr>
              <a:tr h="521349">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r>
                        <a:rPr lang="fr-BE" sz="1100">
                          <a:effectLst/>
                        </a:rPr>
                        <a:t>Débat des avis émis par les organes de représentation de la profession</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7218628"/>
                  </a:ext>
                </a:extLst>
              </a:tr>
              <a:tr h="521349">
                <a:tc vMerge="1">
                  <a:txBody>
                    <a:bodyPr/>
                    <a:lstStyle/>
                    <a:p>
                      <a:endParaRPr lang="fr-BE"/>
                    </a:p>
                  </a:txBody>
                  <a:tcPr/>
                </a:tc>
                <a:tc vMerge="1">
                  <a:txBody>
                    <a:bodyPr/>
                    <a:lstStyle/>
                    <a:p>
                      <a:endParaRPr lang="fr-BE"/>
                    </a:p>
                  </a:txBody>
                  <a:tcPr/>
                </a:tc>
                <a:tc>
                  <a:txBody>
                    <a:bodyPr/>
                    <a:lstStyle/>
                    <a:p>
                      <a:r>
                        <a:rPr lang="fr-BE" sz="1100">
                          <a:effectLst/>
                        </a:rPr>
                        <a:t>/</a:t>
                      </a:r>
                      <a:endParaRPr lang="fr-BE"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r>
                        <a:rPr lang="fr-BE" sz="1100" dirty="0">
                          <a:effectLst/>
                        </a:rPr>
                        <a:t>Propose des changements en vue de faciliter l’accès aux services et la continuité des soins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0798353"/>
                  </a:ext>
                </a:extLst>
              </a:tr>
            </a:tbl>
          </a:graphicData>
        </a:graphic>
      </p:graphicFrame>
      <p:sp>
        <p:nvSpPr>
          <p:cNvPr id="4" name="ZoneTexte 3">
            <a:extLst>
              <a:ext uri="{FF2B5EF4-FFF2-40B4-BE49-F238E27FC236}">
                <a16:creationId xmlns:a16="http://schemas.microsoft.com/office/drawing/2014/main" id="{F7716D28-0F26-C9BD-89EC-6C920EC7638F}"/>
              </a:ext>
            </a:extLst>
          </p:cNvPr>
          <p:cNvSpPr txBox="1"/>
          <p:nvPr/>
        </p:nvSpPr>
        <p:spPr>
          <a:xfrm>
            <a:off x="127311" y="1879042"/>
            <a:ext cx="513410" cy="3128093"/>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vert="wordArtVert" wrap="square" rtlCol="0">
            <a:spAutoFit/>
          </a:bodyPr>
          <a:lstStyle/>
          <a:p>
            <a:pPr algn="ctr"/>
            <a:r>
              <a:rPr lang="fr-BE" dirty="0"/>
              <a:t>LEADER</a:t>
            </a:r>
          </a:p>
        </p:txBody>
      </p:sp>
    </p:spTree>
    <p:extLst>
      <p:ext uri="{BB962C8B-B14F-4D97-AF65-F5344CB8AC3E}">
        <p14:creationId xmlns:p14="http://schemas.microsoft.com/office/powerpoint/2010/main" val="126973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D62B16D-2824-5572-2AD8-E9FA176C3637}"/>
              </a:ext>
            </a:extLst>
          </p:cNvPr>
          <p:cNvSpPr>
            <a:spLocks noGrp="1"/>
          </p:cNvSpPr>
          <p:nvPr>
            <p:ph type="ctrTitle"/>
          </p:nvPr>
        </p:nvSpPr>
        <p:spPr>
          <a:xfrm>
            <a:off x="1524000" y="1584683"/>
            <a:ext cx="9144000" cy="2551829"/>
          </a:xfrm>
        </p:spPr>
        <p:txBody>
          <a:bodyPr anchor="ctr">
            <a:normAutofit/>
          </a:bodyPr>
          <a:lstStyle/>
          <a:p>
            <a:r>
              <a:rPr lang="fr-BE" sz="4600" dirty="0"/>
              <a:t>Quelles activités pédagogiques sont intégrées au cursus BIRSG à la HELB IP pour développer cette compétence?</a:t>
            </a:r>
            <a:endParaRPr lang="fr-BE" sz="4600" i="1" dirty="0"/>
          </a:p>
        </p:txBody>
      </p:sp>
      <p:pic>
        <p:nvPicPr>
          <p:cNvPr id="4" name="Image 3">
            <a:extLst>
              <a:ext uri="{FF2B5EF4-FFF2-40B4-BE49-F238E27FC236}">
                <a16:creationId xmlns:a16="http://schemas.microsoft.com/office/drawing/2014/main" id="{30C0BF57-D181-3B94-3D20-A721FFCC6776}"/>
              </a:ext>
            </a:extLst>
          </p:cNvPr>
          <p:cNvPicPr>
            <a:picLocks noChangeAspect="1"/>
          </p:cNvPicPr>
          <p:nvPr/>
        </p:nvPicPr>
        <p:blipFill>
          <a:blip r:embed="rId3"/>
          <a:stretch>
            <a:fillRect/>
          </a:stretch>
        </p:blipFill>
        <p:spPr>
          <a:xfrm>
            <a:off x="9743922" y="4943027"/>
            <a:ext cx="2274005" cy="1566808"/>
          </a:xfrm>
          <a:prstGeom prst="rect">
            <a:avLst/>
          </a:prstGeom>
        </p:spPr>
      </p:pic>
    </p:spTree>
    <p:extLst>
      <p:ext uri="{BB962C8B-B14F-4D97-AF65-F5344CB8AC3E}">
        <p14:creationId xmlns:p14="http://schemas.microsoft.com/office/powerpoint/2010/main" val="2065960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F426D43-1F35-1EB1-BD80-2462835EE1D7}"/>
              </a:ext>
            </a:extLst>
          </p:cNvPr>
          <p:cNvSpPr>
            <a:spLocks noGrp="1"/>
          </p:cNvSpPr>
          <p:nvPr>
            <p:ph type="title"/>
          </p:nvPr>
        </p:nvSpPr>
        <p:spPr>
          <a:xfrm>
            <a:off x="890337" y="640080"/>
            <a:ext cx="3993161" cy="3566160"/>
          </a:xfrm>
        </p:spPr>
        <p:txBody>
          <a:bodyPr vert="horz" lIns="91440" tIns="45720" rIns="91440" bIns="45720" rtlCol="0" anchor="b">
            <a:normAutofit/>
          </a:bodyPr>
          <a:lstStyle/>
          <a:p>
            <a:r>
              <a:rPr lang="en-US" dirty="0"/>
              <a:t>Bloc 1  </a:t>
            </a:r>
            <a:br>
              <a:rPr lang="en-US" dirty="0"/>
            </a:br>
            <a:r>
              <a:rPr lang="en-US" dirty="0"/>
              <a:t>1</a:t>
            </a:r>
            <a:r>
              <a:rPr lang="en-US" baseline="30000" dirty="0"/>
              <a:t>ère</a:t>
            </a:r>
            <a:r>
              <a:rPr lang="en-US" dirty="0"/>
              <a:t> </a:t>
            </a:r>
            <a:r>
              <a:rPr lang="en-US" dirty="0" err="1"/>
              <a:t>année</a:t>
            </a:r>
            <a:r>
              <a:rPr lang="en-US" dirty="0"/>
              <a:t> BIRSG</a:t>
            </a:r>
          </a:p>
        </p:txBody>
      </p:sp>
      <p:sp>
        <p:nvSpPr>
          <p:cNvPr id="3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Vue de dessus d’un bloc en bois avec le numéro 1 écrit dessus et le bloc sur une surface jaune">
            <a:extLst>
              <a:ext uri="{FF2B5EF4-FFF2-40B4-BE49-F238E27FC236}">
                <a16:creationId xmlns:a16="http://schemas.microsoft.com/office/drawing/2014/main" id="{AD1EA44F-5002-CDC9-64C2-F4D697F84265}"/>
              </a:ext>
            </a:extLst>
          </p:cNvPr>
          <p:cNvPicPr>
            <a:picLocks noChangeAspect="1"/>
          </p:cNvPicPr>
          <p:nvPr/>
        </p:nvPicPr>
        <p:blipFill>
          <a:blip r:embed="rId3"/>
          <a:srcRect l="8711" r="2433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a:extLst>
              <a:ext uri="{FF2B5EF4-FFF2-40B4-BE49-F238E27FC236}">
                <a16:creationId xmlns:a16="http://schemas.microsoft.com/office/drawing/2014/main" id="{8BFA9055-9779-435B-D34A-AAAF00C9E3F0}"/>
              </a:ext>
            </a:extLst>
          </p:cNvPr>
          <p:cNvPicPr>
            <a:picLocks noChangeAspect="1"/>
          </p:cNvPicPr>
          <p:nvPr/>
        </p:nvPicPr>
        <p:blipFill>
          <a:blip r:embed="rId4"/>
          <a:stretch>
            <a:fillRect/>
          </a:stretch>
        </p:blipFill>
        <p:spPr>
          <a:xfrm>
            <a:off x="3228055" y="5127538"/>
            <a:ext cx="2274005" cy="1566808"/>
          </a:xfrm>
          <a:prstGeom prst="rect">
            <a:avLst/>
          </a:prstGeom>
        </p:spPr>
      </p:pic>
    </p:spTree>
    <p:extLst>
      <p:ext uri="{BB962C8B-B14F-4D97-AF65-F5344CB8AC3E}">
        <p14:creationId xmlns:p14="http://schemas.microsoft.com/office/powerpoint/2010/main" val="351996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4AFB63-3A0A-D14D-D0AA-3F024CAEDDE6}"/>
              </a:ext>
            </a:extLst>
          </p:cNvPr>
          <p:cNvSpPr>
            <a:spLocks noGrp="1"/>
          </p:cNvSpPr>
          <p:nvPr>
            <p:ph type="title"/>
          </p:nvPr>
        </p:nvSpPr>
        <p:spPr>
          <a:xfrm>
            <a:off x="692728" y="365126"/>
            <a:ext cx="11251622" cy="931830"/>
          </a:xfrm>
        </p:spPr>
        <p:style>
          <a:lnRef idx="2">
            <a:schemeClr val="accent4">
              <a:shade val="15000"/>
            </a:schemeClr>
          </a:lnRef>
          <a:fillRef idx="1">
            <a:schemeClr val="accent4"/>
          </a:fillRef>
          <a:effectRef idx="0">
            <a:schemeClr val="accent4"/>
          </a:effectRef>
          <a:fontRef idx="minor">
            <a:schemeClr val="lt1"/>
          </a:fontRef>
        </p:style>
        <p:txBody>
          <a:bodyPr>
            <a:normAutofit/>
          </a:bodyPr>
          <a:lstStyle/>
          <a:p>
            <a:pPr algn="ctr"/>
            <a:r>
              <a:rPr lang="fr-BE" sz="3600" dirty="0"/>
              <a:t>Leadership Clinique: Activité- Ressource pédagogiques ? </a:t>
            </a:r>
          </a:p>
        </p:txBody>
      </p:sp>
      <p:sp>
        <p:nvSpPr>
          <p:cNvPr id="3" name="Espace réservé du contenu 2">
            <a:extLst>
              <a:ext uri="{FF2B5EF4-FFF2-40B4-BE49-F238E27FC236}">
                <a16:creationId xmlns:a16="http://schemas.microsoft.com/office/drawing/2014/main" id="{359EA7E7-57E5-AC38-B523-C4358196E09E}"/>
              </a:ext>
            </a:extLst>
          </p:cNvPr>
          <p:cNvSpPr>
            <a:spLocks noGrp="1"/>
          </p:cNvSpPr>
          <p:nvPr>
            <p:ph idx="1"/>
          </p:nvPr>
        </p:nvSpPr>
        <p:spPr>
          <a:xfrm>
            <a:off x="692728" y="1521753"/>
            <a:ext cx="9277350" cy="5045650"/>
          </a:xfrm>
        </p:spPr>
        <p:style>
          <a:lnRef idx="2">
            <a:schemeClr val="accent4"/>
          </a:lnRef>
          <a:fillRef idx="1">
            <a:schemeClr val="lt1"/>
          </a:fillRef>
          <a:effectRef idx="0">
            <a:schemeClr val="accent4"/>
          </a:effectRef>
          <a:fontRef idx="minor">
            <a:schemeClr val="dk1"/>
          </a:fontRef>
        </p:style>
        <p:txBody>
          <a:bodyPr>
            <a:noAutofit/>
          </a:bodyPr>
          <a:lstStyle/>
          <a:p>
            <a:pPr marL="0" indent="0" algn="l" rtl="0" eaLnBrk="1" fontAlgn="t" latinLnBrk="0" hangingPunct="1">
              <a:buNone/>
            </a:pPr>
            <a:r>
              <a:rPr lang="fr-BE" sz="2400" b="1" dirty="0"/>
              <a:t>Stage d’observation du Rôle infirmier et Séminaire (Q1) </a:t>
            </a:r>
          </a:p>
          <a:p>
            <a:pPr marL="0" indent="0">
              <a:buNone/>
            </a:pPr>
            <a:r>
              <a:rPr lang="fr-BE" sz="1600" dirty="0"/>
              <a:t>Stage d’observation réalisé auprès d’un(e) infirmier(ère) choisi par l’étudiant</a:t>
            </a:r>
          </a:p>
          <a:p>
            <a:pPr marL="0" indent="0">
              <a:buNone/>
            </a:pPr>
            <a:r>
              <a:rPr lang="fr-BE" sz="1600" dirty="0"/>
              <a:t>Objectif général: découvrir les rôles et fonctions de l’infirmière dans son activité quotidienne, les liens qu’il ou elle a avec d’autres acteurs de santé.</a:t>
            </a:r>
          </a:p>
          <a:p>
            <a:pPr marL="0" indent="0">
              <a:buNone/>
            </a:pPr>
            <a:r>
              <a:rPr lang="fr-BE" sz="1600" dirty="0"/>
              <a:t>Ce stage permet à l’étudiant </a:t>
            </a:r>
          </a:p>
          <a:p>
            <a:pPr marL="285750" indent="-285750">
              <a:buFont typeface="Arial" panose="020B0604020202020204" pitchFamily="34" charset="0"/>
              <a:buChar char="•"/>
            </a:pPr>
            <a:r>
              <a:rPr lang="fr-BE" sz="1600" dirty="0"/>
              <a:t>d’analyser la pratique infirmière au regard des concepts enseignés (fondements de la discipline) </a:t>
            </a:r>
          </a:p>
          <a:p>
            <a:pPr marL="285750" indent="-285750">
              <a:buFont typeface="Arial" panose="020B0604020202020204" pitchFamily="34" charset="0"/>
              <a:buChar char="•"/>
            </a:pPr>
            <a:r>
              <a:rPr lang="fr-BE" sz="1600" dirty="0"/>
              <a:t>d’identifier les pratiques exemplaires</a:t>
            </a:r>
          </a:p>
          <a:p>
            <a:pPr marL="285750" indent="-285750">
              <a:buFont typeface="Arial" panose="020B0604020202020204" pitchFamily="34" charset="0"/>
              <a:buChar char="•"/>
            </a:pPr>
            <a:r>
              <a:rPr lang="fr-BE" sz="1600" dirty="0"/>
              <a:t>d’identifier un écart entre une pratique observée et les pratiques enseignées</a:t>
            </a:r>
          </a:p>
          <a:p>
            <a:pPr marL="0" indent="0">
              <a:buNone/>
            </a:pPr>
            <a:endParaRPr lang="fr-BE" sz="1100" dirty="0"/>
          </a:p>
          <a:p>
            <a:pPr>
              <a:buFont typeface="Wingdings" panose="05000000000000000000" pitchFamily="2" charset="2"/>
              <a:buChar char="Ø"/>
            </a:pPr>
            <a:r>
              <a:rPr lang="fr-BE" sz="1800" dirty="0"/>
              <a:t>la posture d’observation permet à l’étudiant une prise de recul sur la pratique</a:t>
            </a:r>
          </a:p>
          <a:p>
            <a:pPr lvl="1">
              <a:buFont typeface="Wingdings" panose="05000000000000000000" pitchFamily="2" charset="2"/>
              <a:buChar char="ü"/>
            </a:pPr>
            <a:r>
              <a:rPr lang="fr-BE" sz="1600" dirty="0"/>
              <a:t>faire face aux constats de la réalité de terrain, pouvoir identifier les disparités avec la théorie, être accompagné dans une réflexion argumentée (retour réflexif lors du séminaire) sur le pourquoi de ces disparités (facteurs d’influence, contexte…. )</a:t>
            </a:r>
          </a:p>
          <a:p>
            <a:pPr marL="457200" lvl="1" indent="0">
              <a:buNone/>
            </a:pPr>
            <a:endParaRPr lang="fr-BE" sz="100" dirty="0"/>
          </a:p>
          <a:p>
            <a:pPr lvl="1">
              <a:buFont typeface="Wingdings" panose="05000000000000000000" pitchFamily="2" charset="2"/>
              <a:buChar char="ü"/>
            </a:pPr>
            <a:r>
              <a:rPr lang="fr-BE" sz="1600" dirty="0"/>
              <a:t>étape préalable d’analyse de la pratique avant d’être personnellement impliqué dans la charge mentale liée à l’acquisition des soins (stage actif Q2)</a:t>
            </a:r>
          </a:p>
          <a:p>
            <a:pPr marL="0" indent="0">
              <a:buNone/>
            </a:pPr>
            <a:endParaRPr lang="fr-BE" dirty="0"/>
          </a:p>
        </p:txBody>
      </p:sp>
      <p:graphicFrame>
        <p:nvGraphicFramePr>
          <p:cNvPr id="4" name="Espace réservé du contenu 3">
            <a:extLst>
              <a:ext uri="{FF2B5EF4-FFF2-40B4-BE49-F238E27FC236}">
                <a16:creationId xmlns:a16="http://schemas.microsoft.com/office/drawing/2014/main" id="{4D27C320-CD94-C8D6-F22F-7C5C3EFE8D60}"/>
              </a:ext>
            </a:extLst>
          </p:cNvPr>
          <p:cNvGraphicFramePr>
            <a:graphicFrameLocks/>
          </p:cNvGraphicFramePr>
          <p:nvPr>
            <p:extLst>
              <p:ext uri="{D42A27DB-BD31-4B8C-83A1-F6EECF244321}">
                <p14:modId xmlns:p14="http://schemas.microsoft.com/office/powerpoint/2010/main" val="2888085612"/>
              </p:ext>
            </p:extLst>
          </p:nvPr>
        </p:nvGraphicFramePr>
        <p:xfrm>
          <a:off x="10119050" y="1521753"/>
          <a:ext cx="1727329" cy="5045650"/>
        </p:xfrm>
        <a:graphic>
          <a:graphicData uri="http://schemas.openxmlformats.org/drawingml/2006/table">
            <a:tbl>
              <a:tblPr firstRow="1" firstCol="1" bandRow="1">
                <a:tableStyleId>{5C22544A-7EE6-4342-B048-85BDC9FD1C3A}</a:tableStyleId>
              </a:tblPr>
              <a:tblGrid>
                <a:gridCol w="1727329">
                  <a:extLst>
                    <a:ext uri="{9D8B030D-6E8A-4147-A177-3AD203B41FA5}">
                      <a16:colId xmlns:a16="http://schemas.microsoft.com/office/drawing/2014/main" val="1859684859"/>
                    </a:ext>
                  </a:extLst>
                </a:gridCol>
              </a:tblGrid>
              <a:tr h="621614">
                <a:tc>
                  <a:txBody>
                    <a:bodyPr/>
                    <a:lstStyle/>
                    <a:p>
                      <a:pPr algn="ctr">
                        <a:spcAft>
                          <a:spcPts val="0"/>
                        </a:spcAft>
                      </a:pPr>
                      <a:r>
                        <a:rPr lang="fr-BE" sz="1800" dirty="0">
                          <a:effectLst/>
                        </a:rPr>
                        <a:t>Acquis de fin de bloc 1</a:t>
                      </a:r>
                      <a:endParaRPr lang="fr-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3353829"/>
                  </a:ext>
                </a:extLst>
              </a:tr>
              <a:tr h="973116">
                <a:tc>
                  <a:txBody>
                    <a:bodyPr/>
                    <a:lstStyle/>
                    <a:p>
                      <a:pPr algn="ctr">
                        <a:spcAft>
                          <a:spcPts val="0"/>
                        </a:spcAft>
                      </a:pPr>
                      <a:endParaRPr lang="fr-BE" sz="1200" dirty="0">
                        <a:effectLst/>
                      </a:endParaRPr>
                    </a:p>
                    <a:p>
                      <a:pPr algn="ctr">
                        <a:spcAft>
                          <a:spcPts val="0"/>
                        </a:spcAft>
                      </a:pPr>
                      <a:r>
                        <a:rPr lang="fr-BE" sz="1200" dirty="0">
                          <a:effectLst/>
                        </a:rPr>
                        <a:t>Identifie des pratiques exemplaires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8316698"/>
                  </a:ext>
                </a:extLst>
              </a:tr>
              <a:tr h="207204">
                <a:tc>
                  <a:txBody>
                    <a:bodyPr/>
                    <a:lstStyle/>
                    <a:p>
                      <a:pPr algn="ctr">
                        <a:spcAft>
                          <a:spcPts val="0"/>
                        </a:spcAft>
                      </a:pP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5370224"/>
                  </a:ext>
                </a:extLst>
              </a:tr>
              <a:tr h="1621858">
                <a:tc>
                  <a:txBody>
                    <a:bodyPr/>
                    <a:lstStyle/>
                    <a:p>
                      <a:pPr algn="ctr">
                        <a:spcAft>
                          <a:spcPts val="0"/>
                        </a:spcAft>
                      </a:pPr>
                      <a:endParaRPr lang="fr-BE" sz="1200" dirty="0">
                        <a:effectLst/>
                      </a:endParaRPr>
                    </a:p>
                    <a:p>
                      <a:pPr algn="ctr">
                        <a:spcAft>
                          <a:spcPts val="0"/>
                        </a:spcAft>
                      </a:pPr>
                      <a:r>
                        <a:rPr lang="fr-BE" sz="1200" dirty="0">
                          <a:effectLst/>
                        </a:rPr>
                        <a:t>Identifie un écart entre une pratique observée et les pratiques enseignées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3650022"/>
                  </a:ext>
                </a:extLst>
              </a:tr>
              <a:tr h="1621858">
                <a:tc>
                  <a:txBody>
                    <a:bodyPr/>
                    <a:lstStyle/>
                    <a:p>
                      <a:pPr algn="ctr">
                        <a:spcAft>
                          <a:spcPts val="0"/>
                        </a:spcAft>
                      </a:pPr>
                      <a:endParaRPr lang="fr-BE" sz="1200" dirty="0">
                        <a:effectLst/>
                      </a:endParaRPr>
                    </a:p>
                    <a:p>
                      <a:pPr algn="ctr">
                        <a:spcAft>
                          <a:spcPts val="0"/>
                        </a:spcAft>
                      </a:pPr>
                      <a:r>
                        <a:rPr lang="fr-BE" sz="1200" dirty="0">
                          <a:effectLst/>
                        </a:rPr>
                        <a:t>Identifie les procédures et recommandations qui sous-tendent sa pratique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2529737"/>
                  </a:ext>
                </a:extLst>
              </a:tr>
            </a:tbl>
          </a:graphicData>
        </a:graphic>
      </p:graphicFrame>
      <p:pic>
        <p:nvPicPr>
          <p:cNvPr id="5" name="Image 4">
            <a:extLst>
              <a:ext uri="{FF2B5EF4-FFF2-40B4-BE49-F238E27FC236}">
                <a16:creationId xmlns:a16="http://schemas.microsoft.com/office/drawing/2014/main" id="{847A0576-DEA4-ADDE-8E32-483AD5EB82B6}"/>
              </a:ext>
            </a:extLst>
          </p:cNvPr>
          <p:cNvPicPr>
            <a:picLocks noChangeAspect="1"/>
          </p:cNvPicPr>
          <p:nvPr/>
        </p:nvPicPr>
        <p:blipFill>
          <a:blip r:embed="rId3"/>
          <a:stretch>
            <a:fillRect/>
          </a:stretch>
        </p:blipFill>
        <p:spPr>
          <a:xfrm>
            <a:off x="9147818" y="1608157"/>
            <a:ext cx="822260" cy="566544"/>
          </a:xfrm>
          <a:prstGeom prst="rect">
            <a:avLst/>
          </a:prstGeom>
        </p:spPr>
      </p:pic>
    </p:spTree>
    <p:extLst>
      <p:ext uri="{BB962C8B-B14F-4D97-AF65-F5344CB8AC3E}">
        <p14:creationId xmlns:p14="http://schemas.microsoft.com/office/powerpoint/2010/main" val="3294709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BC5D9-8E9E-BFEB-41FD-CC8426DE5A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EC7AE2A-AB41-9548-D163-83E019D1C1CD}"/>
              </a:ext>
            </a:extLst>
          </p:cNvPr>
          <p:cNvSpPr>
            <a:spLocks noGrp="1"/>
          </p:cNvSpPr>
          <p:nvPr>
            <p:ph type="title"/>
          </p:nvPr>
        </p:nvSpPr>
        <p:spPr>
          <a:xfrm>
            <a:off x="838200" y="365126"/>
            <a:ext cx="11106150" cy="931830"/>
          </a:xfrm>
        </p:spPr>
        <p:style>
          <a:lnRef idx="2">
            <a:schemeClr val="accent4">
              <a:shade val="15000"/>
            </a:schemeClr>
          </a:lnRef>
          <a:fillRef idx="1">
            <a:schemeClr val="accent4"/>
          </a:fillRef>
          <a:effectRef idx="0">
            <a:schemeClr val="accent4"/>
          </a:effectRef>
          <a:fontRef idx="minor">
            <a:schemeClr val="lt1"/>
          </a:fontRef>
        </p:style>
        <p:txBody>
          <a:bodyPr/>
          <a:lstStyle/>
          <a:p>
            <a:r>
              <a:rPr kumimoji="0" lang="fr-BE" sz="3600" b="0" i="0" u="none" strike="noStrike" kern="1200" cap="none" spc="0" normalizeH="0" baseline="0" noProof="0" dirty="0">
                <a:ln>
                  <a:noFill/>
                </a:ln>
                <a:solidFill>
                  <a:prstClr val="white"/>
                </a:solidFill>
                <a:effectLst/>
                <a:uLnTx/>
                <a:uFillTx/>
                <a:latin typeface="Calibri" panose="020F0502020204030204"/>
                <a:ea typeface="+mn-ea"/>
                <a:cs typeface="+mn-cs"/>
              </a:rPr>
              <a:t>Leadership Clinique: Activité- Ressource pédagogiques ? </a:t>
            </a:r>
            <a:endParaRPr lang="fr-BE" dirty="0"/>
          </a:p>
        </p:txBody>
      </p:sp>
      <p:sp>
        <p:nvSpPr>
          <p:cNvPr id="3" name="Espace réservé du contenu 2">
            <a:extLst>
              <a:ext uri="{FF2B5EF4-FFF2-40B4-BE49-F238E27FC236}">
                <a16:creationId xmlns:a16="http://schemas.microsoft.com/office/drawing/2014/main" id="{ACBF4243-69F6-B84F-C3E4-8CF769160185}"/>
              </a:ext>
            </a:extLst>
          </p:cNvPr>
          <p:cNvSpPr>
            <a:spLocks noGrp="1"/>
          </p:cNvSpPr>
          <p:nvPr>
            <p:ph idx="1"/>
          </p:nvPr>
        </p:nvSpPr>
        <p:spPr>
          <a:xfrm>
            <a:off x="838199" y="1596284"/>
            <a:ext cx="9229531" cy="1744075"/>
          </a:xfrm>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fr-BE" sz="2400" b="1" dirty="0"/>
              <a:t>Référentiel technique de Soins infirmiers</a:t>
            </a:r>
            <a:endParaRPr lang="fr-BE" sz="1600" dirty="0"/>
          </a:p>
          <a:p>
            <a:pPr marL="0" indent="0">
              <a:buNone/>
            </a:pPr>
            <a:r>
              <a:rPr lang="fr-BE" sz="1600" dirty="0"/>
              <a:t>Ce référentiel élaboré dans le souci d’obtenir une unanimité entre enseignants par rapport aux techniques de soins ainsi que d’assurer un langage commun entre étudiants et enseignants.</a:t>
            </a:r>
          </a:p>
          <a:p>
            <a:pPr marL="0" indent="0">
              <a:buNone/>
            </a:pPr>
            <a:r>
              <a:rPr lang="fr-BE" sz="1600" dirty="0"/>
              <a:t>Tous les actes techniques sont présentés sous une forme de fiche précisant les fondements théoriques issus des recommandations de bonnes pratiques. Utilisé dans les 4 années, dès la première année.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fr-BE" sz="1800" dirty="0"/>
          </a:p>
          <a:p>
            <a:pPr marL="0" algn="l" rtl="0" eaLnBrk="1" fontAlgn="t" latinLnBrk="0" hangingPunct="1"/>
            <a:r>
              <a:rPr lang="fr-BE" sz="1800" b="1" i="0" u="none" strike="noStrike" kern="1200" dirty="0">
                <a:solidFill>
                  <a:srgbClr val="FFFFFF"/>
                </a:solidFill>
                <a:effectLst/>
                <a:latin typeface="Calibri" panose="020F0502020204030204" pitchFamily="34" charset="0"/>
              </a:rPr>
              <a:t>/Acquis de fin de bloc 1</a:t>
            </a:r>
            <a:endParaRPr lang="fr-BE" sz="2800" b="0" i="0" u="none" strike="noStrike" dirty="0">
              <a:effectLst/>
              <a:latin typeface="Arial" panose="020B0604020202020204" pitchFamily="34" charset="0"/>
            </a:endParaRPr>
          </a:p>
          <a:p>
            <a:pPr marL="0" algn="l" rtl="0" eaLnBrk="1" fontAlgn="t" latinLnBrk="0" hangingPunct="1"/>
            <a:r>
              <a:rPr lang="fr-BE" sz="1800" b="1" i="0" u="none" strike="noStrike" kern="1200" dirty="0">
                <a:solidFill>
                  <a:srgbClr val="FFFFFF"/>
                </a:solidFill>
                <a:effectLst/>
                <a:latin typeface="Calibri" panose="020F0502020204030204" pitchFamily="34" charset="0"/>
              </a:rPr>
              <a:t>Identifie des pratiques exemplaires</a:t>
            </a:r>
            <a:endParaRPr lang="fr-BE" sz="2800" b="0" i="0" u="none" strike="noStrike" dirty="0">
              <a:effectLst/>
              <a:latin typeface="Arial" panose="020B0604020202020204" pitchFamily="34" charset="0"/>
            </a:endParaRPr>
          </a:p>
          <a:p>
            <a:pPr marL="0" algn="l" rtl="0" eaLnBrk="1" fontAlgn="t" latinLnBrk="0" hangingPunct="1"/>
            <a:r>
              <a:rPr lang="fr-BE" sz="1800" b="1" i="0" u="none" strike="noStrike" kern="1200" dirty="0">
                <a:solidFill>
                  <a:srgbClr val="FFFFFF"/>
                </a:solidFill>
                <a:effectLst/>
                <a:latin typeface="Calibri" panose="020F0502020204030204" pitchFamily="34" charset="0"/>
              </a:rPr>
              <a:t>/</a:t>
            </a:r>
            <a:endParaRPr lang="fr-BE" sz="2800" b="0" i="0" u="none" strike="noStrike" dirty="0">
              <a:effectLst/>
              <a:latin typeface="Arial" panose="020B0604020202020204" pitchFamily="34" charset="0"/>
            </a:endParaRPr>
          </a:p>
          <a:p>
            <a:pPr marL="0" algn="l" rtl="0" eaLnBrk="1" fontAlgn="t" latinLnBrk="0" hangingPunct="1"/>
            <a:r>
              <a:rPr lang="fr-BE" sz="1800" b="1" i="0" u="none" strike="noStrike" kern="1200" dirty="0">
                <a:solidFill>
                  <a:srgbClr val="FFFFFF"/>
                </a:solidFill>
                <a:effectLst/>
                <a:latin typeface="Calibri" panose="020F0502020204030204" pitchFamily="34" charset="0"/>
              </a:rPr>
              <a:t>Identifie un écart entre une pratique observée et les pratiques enseignées</a:t>
            </a:r>
            <a:endParaRPr lang="fr-BE" sz="2800" b="0" i="0" u="none" strike="noStrike" dirty="0">
              <a:effectLst/>
              <a:latin typeface="Arial" panose="020B0604020202020204" pitchFamily="34" charset="0"/>
            </a:endParaRPr>
          </a:p>
          <a:p>
            <a:pPr marL="0" algn="l" rtl="0" eaLnBrk="1" fontAlgn="t" latinLnBrk="0" hangingPunct="1"/>
            <a:r>
              <a:rPr lang="fr-BE" sz="1800" b="1" i="0" u="none" strike="noStrike" kern="1200" dirty="0">
                <a:solidFill>
                  <a:srgbClr val="FFFFFF"/>
                </a:solidFill>
                <a:effectLst/>
                <a:latin typeface="Calibri" panose="020F0502020204030204" pitchFamily="34" charset="0"/>
              </a:rPr>
              <a:t>Identifie les procédures et recommandations qui sous-tendent sa pratique</a:t>
            </a:r>
            <a:endParaRPr lang="fr-BE" sz="2800" b="0" i="0" u="none" strike="noStrike" dirty="0">
              <a:effectLst/>
              <a:latin typeface="Arial" panose="020B0604020202020204" pitchFamily="34" charset="0"/>
            </a:endParaRPr>
          </a:p>
          <a:p>
            <a:pPr marL="0" algn="l" rtl="0" eaLnBrk="1" fontAlgn="t" latinLnBrk="0" hangingPunct="1"/>
            <a:endParaRPr lang="fr-BE" sz="1800" b="0" i="0" u="none" strike="noStrike" dirty="0">
              <a:effectLst/>
              <a:latin typeface="Arial" panose="020B0604020202020204" pitchFamily="34" charset="0"/>
            </a:endParaRPr>
          </a:p>
          <a:p>
            <a:pPr marL="0" algn="l" rtl="0" eaLnBrk="1" fontAlgn="t" latinLnBrk="0" hangingPunct="1"/>
            <a:r>
              <a:rPr lang="fr-BE" sz="1800" b="1" i="0" u="none" strike="noStrike" kern="1200" dirty="0">
                <a:solidFill>
                  <a:srgbClr val="FFFFFF"/>
                </a:solidFill>
                <a:effectLst/>
                <a:latin typeface="Calibri" panose="020F0502020204030204" pitchFamily="34" charset="0"/>
              </a:rPr>
              <a:t>Identifie un écart entre une pratique observée et les pratiques enseignées</a:t>
            </a:r>
            <a:endParaRPr lang="fr-BE" sz="1800" b="0" i="0" u="none" strike="noStrike" dirty="0">
              <a:effectLst/>
              <a:latin typeface="Arial" panose="020B0604020202020204" pitchFamily="34" charset="0"/>
            </a:endParaRPr>
          </a:p>
          <a:p>
            <a:pPr marL="0" algn="l" rtl="0" eaLnBrk="1" fontAlgn="t" latinLnBrk="0" hangingPunct="1"/>
            <a:r>
              <a:rPr lang="fr-BE" sz="1800" b="1" i="0" u="none" strike="noStrike" kern="1200" dirty="0">
                <a:solidFill>
                  <a:srgbClr val="FFFFFF"/>
                </a:solidFill>
                <a:effectLst/>
                <a:latin typeface="Calibri" panose="020F0502020204030204" pitchFamily="34" charset="0"/>
              </a:rPr>
              <a:t>Identifie les procédures et recommandations qui sous-tendent sa pratique</a:t>
            </a:r>
            <a:endParaRPr lang="fr-BE" sz="1800" b="0" i="0" u="none" strike="noStrike" dirty="0">
              <a:effectLst/>
              <a:latin typeface="Arial" panose="020B0604020202020204" pitchFamily="34" charset="0"/>
            </a:endParaRPr>
          </a:p>
          <a:p>
            <a:endParaRPr lang="fr-BE" dirty="0"/>
          </a:p>
        </p:txBody>
      </p:sp>
      <p:graphicFrame>
        <p:nvGraphicFramePr>
          <p:cNvPr id="4" name="Espace réservé du contenu 3">
            <a:extLst>
              <a:ext uri="{FF2B5EF4-FFF2-40B4-BE49-F238E27FC236}">
                <a16:creationId xmlns:a16="http://schemas.microsoft.com/office/drawing/2014/main" id="{D6A0DC33-650F-2DA6-99A3-4744D75AF29E}"/>
              </a:ext>
            </a:extLst>
          </p:cNvPr>
          <p:cNvGraphicFramePr>
            <a:graphicFrameLocks/>
          </p:cNvGraphicFramePr>
          <p:nvPr>
            <p:extLst>
              <p:ext uri="{D42A27DB-BD31-4B8C-83A1-F6EECF244321}">
                <p14:modId xmlns:p14="http://schemas.microsoft.com/office/powerpoint/2010/main" val="2026474078"/>
              </p:ext>
            </p:extLst>
          </p:nvPr>
        </p:nvGraphicFramePr>
        <p:xfrm>
          <a:off x="10217021" y="1596284"/>
          <a:ext cx="1727329" cy="4896589"/>
        </p:xfrm>
        <a:graphic>
          <a:graphicData uri="http://schemas.openxmlformats.org/drawingml/2006/table">
            <a:tbl>
              <a:tblPr firstRow="1" firstCol="1" bandRow="1">
                <a:tableStyleId>{5C22544A-7EE6-4342-B048-85BDC9FD1C3A}</a:tableStyleId>
              </a:tblPr>
              <a:tblGrid>
                <a:gridCol w="1727329">
                  <a:extLst>
                    <a:ext uri="{9D8B030D-6E8A-4147-A177-3AD203B41FA5}">
                      <a16:colId xmlns:a16="http://schemas.microsoft.com/office/drawing/2014/main" val="1859684859"/>
                    </a:ext>
                  </a:extLst>
                </a:gridCol>
              </a:tblGrid>
              <a:tr h="603250">
                <a:tc>
                  <a:txBody>
                    <a:bodyPr/>
                    <a:lstStyle/>
                    <a:p>
                      <a:pPr algn="ctr">
                        <a:spcAft>
                          <a:spcPts val="0"/>
                        </a:spcAft>
                      </a:pPr>
                      <a:r>
                        <a:rPr lang="fr-BE" sz="1800" dirty="0">
                          <a:effectLst/>
                        </a:rPr>
                        <a:t>Acquis de fin de bloc 1</a:t>
                      </a:r>
                      <a:endParaRPr lang="fr-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3353829"/>
                  </a:ext>
                </a:extLst>
              </a:tr>
              <a:tr h="944368">
                <a:tc>
                  <a:txBody>
                    <a:bodyPr/>
                    <a:lstStyle/>
                    <a:p>
                      <a:pPr algn="ctr">
                        <a:spcAft>
                          <a:spcPts val="0"/>
                        </a:spcAft>
                      </a:pPr>
                      <a:endParaRPr lang="fr-BE" sz="1200" dirty="0">
                        <a:effectLst/>
                      </a:endParaRPr>
                    </a:p>
                    <a:p>
                      <a:pPr algn="ctr">
                        <a:spcAft>
                          <a:spcPts val="0"/>
                        </a:spcAft>
                      </a:pPr>
                      <a:r>
                        <a:rPr lang="fr-BE" sz="1200" dirty="0">
                          <a:effectLst/>
                        </a:rPr>
                        <a:t>Identifie des pratiques exemplaires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8316698"/>
                  </a:ext>
                </a:extLst>
              </a:tr>
              <a:tr h="201083">
                <a:tc>
                  <a:txBody>
                    <a:bodyPr/>
                    <a:lstStyle/>
                    <a:p>
                      <a:pPr algn="ctr">
                        <a:spcAft>
                          <a:spcPts val="0"/>
                        </a:spcAft>
                      </a:pP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5370224"/>
                  </a:ext>
                </a:extLst>
              </a:tr>
              <a:tr h="1573944">
                <a:tc>
                  <a:txBody>
                    <a:bodyPr/>
                    <a:lstStyle/>
                    <a:p>
                      <a:pPr algn="ctr">
                        <a:spcAft>
                          <a:spcPts val="0"/>
                        </a:spcAft>
                      </a:pPr>
                      <a:endParaRPr lang="fr-BE" sz="1200" dirty="0">
                        <a:effectLst/>
                      </a:endParaRPr>
                    </a:p>
                    <a:p>
                      <a:pPr algn="ctr">
                        <a:spcAft>
                          <a:spcPts val="0"/>
                        </a:spcAft>
                      </a:pPr>
                      <a:r>
                        <a:rPr lang="fr-BE" sz="1200" dirty="0">
                          <a:effectLst/>
                        </a:rPr>
                        <a:t>Identifie un écart entre une pratique observée et les pratiques enseignées</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3650022"/>
                  </a:ext>
                </a:extLst>
              </a:tr>
              <a:tr h="1573944">
                <a:tc>
                  <a:txBody>
                    <a:bodyPr/>
                    <a:lstStyle/>
                    <a:p>
                      <a:pPr algn="ctr">
                        <a:spcAft>
                          <a:spcPts val="0"/>
                        </a:spcAft>
                      </a:pPr>
                      <a:endParaRPr lang="fr-BE" sz="1200" dirty="0">
                        <a:effectLst/>
                      </a:endParaRPr>
                    </a:p>
                    <a:p>
                      <a:pPr algn="ctr">
                        <a:spcAft>
                          <a:spcPts val="0"/>
                        </a:spcAft>
                      </a:pPr>
                      <a:r>
                        <a:rPr lang="fr-BE" sz="1200" dirty="0">
                          <a:effectLst/>
                        </a:rPr>
                        <a:t>Identifie les procédures et recommandations qui sous-tendent sa pratique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62529737"/>
                  </a:ext>
                </a:extLst>
              </a:tr>
            </a:tbl>
          </a:graphicData>
        </a:graphic>
      </p:graphicFrame>
      <p:pic>
        <p:nvPicPr>
          <p:cNvPr id="5" name="Image 4">
            <a:extLst>
              <a:ext uri="{FF2B5EF4-FFF2-40B4-BE49-F238E27FC236}">
                <a16:creationId xmlns:a16="http://schemas.microsoft.com/office/drawing/2014/main" id="{13D0A2F7-BDCE-C3ED-CB34-05ACFDCF0594}"/>
              </a:ext>
            </a:extLst>
          </p:cNvPr>
          <p:cNvPicPr>
            <a:picLocks noChangeAspect="1"/>
          </p:cNvPicPr>
          <p:nvPr/>
        </p:nvPicPr>
        <p:blipFill>
          <a:blip r:embed="rId3"/>
          <a:stretch>
            <a:fillRect/>
          </a:stretch>
        </p:blipFill>
        <p:spPr>
          <a:xfrm>
            <a:off x="7284983" y="4238038"/>
            <a:ext cx="2848438" cy="2193418"/>
          </a:xfrm>
          <a:prstGeom prst="rect">
            <a:avLst/>
          </a:prstGeom>
        </p:spPr>
        <p:style>
          <a:lnRef idx="2">
            <a:schemeClr val="accent2"/>
          </a:lnRef>
          <a:fillRef idx="1">
            <a:schemeClr val="lt1"/>
          </a:fillRef>
          <a:effectRef idx="0">
            <a:schemeClr val="accent2"/>
          </a:effectRef>
          <a:fontRef idx="minor">
            <a:schemeClr val="dk1"/>
          </a:fontRef>
        </p:style>
      </p:pic>
      <p:pic>
        <p:nvPicPr>
          <p:cNvPr id="6" name="Image 5">
            <a:extLst>
              <a:ext uri="{FF2B5EF4-FFF2-40B4-BE49-F238E27FC236}">
                <a16:creationId xmlns:a16="http://schemas.microsoft.com/office/drawing/2014/main" id="{CF66DF45-EC03-EC36-F05F-278C86F0B8B8}"/>
              </a:ext>
            </a:extLst>
          </p:cNvPr>
          <p:cNvPicPr>
            <a:picLocks noChangeAspect="1"/>
          </p:cNvPicPr>
          <p:nvPr/>
        </p:nvPicPr>
        <p:blipFill>
          <a:blip r:embed="rId4"/>
          <a:stretch>
            <a:fillRect/>
          </a:stretch>
        </p:blipFill>
        <p:spPr>
          <a:xfrm>
            <a:off x="5467554" y="3568940"/>
            <a:ext cx="1733830" cy="1744075"/>
          </a:xfrm>
          <a:prstGeom prst="rect">
            <a:avLst/>
          </a:prstGeom>
        </p:spPr>
        <p:style>
          <a:lnRef idx="2">
            <a:schemeClr val="accent2"/>
          </a:lnRef>
          <a:fillRef idx="1">
            <a:schemeClr val="lt1"/>
          </a:fillRef>
          <a:effectRef idx="0">
            <a:schemeClr val="accent2"/>
          </a:effectRef>
          <a:fontRef idx="minor">
            <a:schemeClr val="dk1"/>
          </a:fontRef>
        </p:style>
      </p:pic>
      <p:sp>
        <p:nvSpPr>
          <p:cNvPr id="7" name="ZoneTexte 6">
            <a:extLst>
              <a:ext uri="{FF2B5EF4-FFF2-40B4-BE49-F238E27FC236}">
                <a16:creationId xmlns:a16="http://schemas.microsoft.com/office/drawing/2014/main" id="{A5DD95D5-00F6-73D3-D202-7AD2BAF2E00E}"/>
              </a:ext>
            </a:extLst>
          </p:cNvPr>
          <p:cNvSpPr txBox="1"/>
          <p:nvPr/>
        </p:nvSpPr>
        <p:spPr>
          <a:xfrm>
            <a:off x="838199" y="3559609"/>
            <a:ext cx="4470919"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BE" b="0" i="0" u="none" strike="noStrike" kern="1200" cap="none" spc="0" normalizeH="0" baseline="0" noProof="0" dirty="0">
                <a:ln>
                  <a:noFill/>
                </a:ln>
                <a:solidFill>
                  <a:prstClr val="black"/>
                </a:solidFill>
                <a:effectLst/>
                <a:uLnTx/>
                <a:uFillTx/>
                <a:latin typeface="Calibri" panose="020F0502020204030204"/>
                <a:ea typeface="+mn-ea"/>
                <a:cs typeface="+mn-cs"/>
              </a:rPr>
              <a:t>L’apprentissage technique vise davantage la compréhension des gestes et la connaissance des principes qui sous-tendent ceux-ci, plutôt qu’une succession de gestes à retenir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BE" b="0" i="0" u="none" strike="noStrike" kern="1200" cap="none" spc="0" normalizeH="0" baseline="0" noProof="0" dirty="0">
                <a:ln>
                  <a:noFill/>
                </a:ln>
                <a:solidFill>
                  <a:prstClr val="black"/>
                </a:solidFill>
                <a:effectLst/>
                <a:uLnTx/>
                <a:uFillTx/>
                <a:latin typeface="Calibri" panose="020F0502020204030204"/>
                <a:ea typeface="+mn-ea"/>
                <a:cs typeface="+mn-cs"/>
              </a:rPr>
              <a:t>Lors des évaluations (en milieu clinique ou à l’école)  l’étudiant doit non seulement maitriser sa gestuelle mais aussi pouvoir argumenter ses actes</a:t>
            </a:r>
          </a:p>
        </p:txBody>
      </p:sp>
      <p:pic>
        <p:nvPicPr>
          <p:cNvPr id="8" name="Image 7">
            <a:extLst>
              <a:ext uri="{FF2B5EF4-FFF2-40B4-BE49-F238E27FC236}">
                <a16:creationId xmlns:a16="http://schemas.microsoft.com/office/drawing/2014/main" id="{9286C7C1-7A05-60C5-0BBE-505681ED18D8}"/>
              </a:ext>
            </a:extLst>
          </p:cNvPr>
          <p:cNvPicPr>
            <a:picLocks noChangeAspect="1"/>
          </p:cNvPicPr>
          <p:nvPr/>
        </p:nvPicPr>
        <p:blipFill>
          <a:blip r:embed="rId5"/>
          <a:stretch>
            <a:fillRect/>
          </a:stretch>
        </p:blipFill>
        <p:spPr>
          <a:xfrm>
            <a:off x="9405259" y="1605615"/>
            <a:ext cx="625007" cy="430560"/>
          </a:xfrm>
          <a:prstGeom prst="rect">
            <a:avLst/>
          </a:prstGeom>
        </p:spPr>
      </p:pic>
      <p:sp>
        <p:nvSpPr>
          <p:cNvPr id="9" name="ZoneTexte 8">
            <a:extLst>
              <a:ext uri="{FF2B5EF4-FFF2-40B4-BE49-F238E27FC236}">
                <a16:creationId xmlns:a16="http://schemas.microsoft.com/office/drawing/2014/main" id="{AF9ECD48-A41B-48C5-A410-C97C40C2E7E6}"/>
              </a:ext>
            </a:extLst>
          </p:cNvPr>
          <p:cNvSpPr txBox="1"/>
          <p:nvPr/>
        </p:nvSpPr>
        <p:spPr>
          <a:xfrm>
            <a:off x="5467554" y="5341541"/>
            <a:ext cx="1733829"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sz="1000" dirty="0"/>
              <a:t>Collectif enseignant (2023), Référentiel technique HELB-IP</a:t>
            </a:r>
          </a:p>
        </p:txBody>
      </p:sp>
    </p:spTree>
    <p:extLst>
      <p:ext uri="{BB962C8B-B14F-4D97-AF65-F5344CB8AC3E}">
        <p14:creationId xmlns:p14="http://schemas.microsoft.com/office/powerpoint/2010/main" val="773003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ABEA0-68A3-08CB-CE5F-D96552FF3D3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0E40C4F-25D1-21B0-9046-B45A3D5849F9}"/>
              </a:ext>
            </a:extLst>
          </p:cNvPr>
          <p:cNvSpPr>
            <a:spLocks noGrp="1"/>
          </p:cNvSpPr>
          <p:nvPr>
            <p:ph type="title"/>
          </p:nvPr>
        </p:nvSpPr>
        <p:spPr>
          <a:xfrm>
            <a:off x="838200" y="365126"/>
            <a:ext cx="10966580" cy="931830"/>
          </a:xfrm>
        </p:spPr>
        <p:style>
          <a:lnRef idx="2">
            <a:schemeClr val="accent4">
              <a:shade val="15000"/>
            </a:schemeClr>
          </a:lnRef>
          <a:fillRef idx="1">
            <a:schemeClr val="accent4"/>
          </a:fillRef>
          <a:effectRef idx="0">
            <a:schemeClr val="accent4"/>
          </a:effectRef>
          <a:fontRef idx="minor">
            <a:schemeClr val="lt1"/>
          </a:fontRef>
        </p:style>
        <p:txBody>
          <a:bodyPr>
            <a:normAutofit fontScale="90000"/>
          </a:bodyPr>
          <a:lstStyle/>
          <a:p>
            <a:pPr algn="ctr"/>
            <a:r>
              <a:rPr lang="fr-BE" sz="3600" dirty="0"/>
              <a:t>Leadership Organisationnel: Activité- Ressource pédagogiques ? </a:t>
            </a:r>
          </a:p>
        </p:txBody>
      </p:sp>
      <p:sp>
        <p:nvSpPr>
          <p:cNvPr id="3" name="Espace réservé du contenu 2">
            <a:extLst>
              <a:ext uri="{FF2B5EF4-FFF2-40B4-BE49-F238E27FC236}">
                <a16:creationId xmlns:a16="http://schemas.microsoft.com/office/drawing/2014/main" id="{AC72E4BF-FB2B-681C-FBC4-ABF24CD09A91}"/>
              </a:ext>
            </a:extLst>
          </p:cNvPr>
          <p:cNvSpPr>
            <a:spLocks noGrp="1"/>
          </p:cNvSpPr>
          <p:nvPr>
            <p:ph idx="1"/>
          </p:nvPr>
        </p:nvSpPr>
        <p:spPr>
          <a:xfrm>
            <a:off x="838199" y="1428332"/>
            <a:ext cx="3690260" cy="5186845"/>
          </a:xfrm>
        </p:spPr>
        <p:style>
          <a:lnRef idx="2">
            <a:schemeClr val="accent4"/>
          </a:lnRef>
          <a:fillRef idx="1">
            <a:schemeClr val="lt1"/>
          </a:fillRef>
          <a:effectRef idx="0">
            <a:schemeClr val="accent4"/>
          </a:effectRef>
          <a:fontRef idx="minor">
            <a:schemeClr val="dk1"/>
          </a:fontRef>
        </p:style>
        <p:txBody>
          <a:bodyPr>
            <a:noAutofit/>
          </a:bodyPr>
          <a:lstStyle/>
          <a:p>
            <a:pPr marL="0" indent="0" fontAlgn="t">
              <a:buNone/>
            </a:pPr>
            <a:r>
              <a:rPr lang="fr-FR" sz="2400" b="1" dirty="0"/>
              <a:t>Modèle de partenariat humaniste en Santé </a:t>
            </a:r>
          </a:p>
          <a:p>
            <a:pPr marL="0" indent="0" fontAlgn="t">
              <a:buNone/>
            </a:pPr>
            <a:r>
              <a:rPr lang="fr-BE" sz="1600" dirty="0"/>
              <a:t>Modèle conceptuel sur lequel est basée la formation à la HELB</a:t>
            </a:r>
          </a:p>
          <a:p>
            <a:pPr marL="0" indent="0" fontAlgn="t">
              <a:buNone/>
            </a:pPr>
            <a:r>
              <a:rPr lang="fr-BE" sz="1600" dirty="0"/>
              <a:t>Enseigné dès la 1</a:t>
            </a:r>
            <a:r>
              <a:rPr lang="fr-BE" sz="1600" baseline="30000" dirty="0"/>
              <a:t>ère</a:t>
            </a:r>
            <a:r>
              <a:rPr lang="fr-BE" sz="1600" dirty="0"/>
              <a:t> année et mobilisé lors des différentes activités d’apprentissages tout le long du cursus</a:t>
            </a:r>
          </a:p>
          <a:p>
            <a:pPr marL="0" indent="0" fontAlgn="t">
              <a:buNone/>
            </a:pPr>
            <a:endParaRPr kumimoji="0" lang="fr-B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BE" sz="1800" dirty="0">
                <a:solidFill>
                  <a:prstClr val="black"/>
                </a:solidFill>
                <a:latin typeface="Calibri" panose="020F0502020204030204"/>
              </a:rPr>
              <a:t>L ’étudiant est formé et sensibilisé aux valeurs humanistes afin qu’il puisse les intégrer à sa pratique clinique et les identifier sur les lieux d’exercice</a:t>
            </a: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BE" sz="1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None/>
              <a:tabLst/>
              <a:defRPr/>
            </a:pPr>
            <a:endParaRPr lang="fr-BE" sz="1800"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fr-BE" sz="1800" dirty="0"/>
          </a:p>
          <a:p>
            <a:pPr marL="0" indent="0">
              <a:buNone/>
            </a:pPr>
            <a:endParaRPr lang="fr-BE" sz="1800" dirty="0"/>
          </a:p>
          <a:p>
            <a:pPr marL="0" algn="l" rtl="0" eaLnBrk="1" fontAlgn="t" latinLnBrk="0" hangingPunct="1"/>
            <a:r>
              <a:rPr lang="fr-BE" sz="1800" b="1" i="0" u="none" strike="noStrike" kern="1200" dirty="0">
                <a:solidFill>
                  <a:srgbClr val="FFFFFF"/>
                </a:solidFill>
                <a:effectLst/>
                <a:latin typeface="Calibri" panose="020F0502020204030204" pitchFamily="34" charset="0"/>
              </a:rPr>
              <a:t>Identifie des pratiques exemplaires</a:t>
            </a:r>
            <a:endParaRPr lang="fr-BE" sz="2800" b="0" i="0" u="none" strike="noStrike" dirty="0">
              <a:effectLst/>
              <a:latin typeface="Arial" panose="020B0604020202020204" pitchFamily="34" charset="0"/>
            </a:endParaRPr>
          </a:p>
          <a:p>
            <a:pPr marL="0" algn="l" rtl="0" eaLnBrk="1" fontAlgn="t" latinLnBrk="0" hangingPunct="1"/>
            <a:r>
              <a:rPr lang="fr-BE" sz="1800" b="1" i="0" u="none" strike="noStrike" kern="1200" dirty="0">
                <a:solidFill>
                  <a:srgbClr val="FFFFFF"/>
                </a:solidFill>
                <a:effectLst/>
                <a:latin typeface="Calibri" panose="020F0502020204030204" pitchFamily="34" charset="0"/>
              </a:rPr>
              <a:t>/</a:t>
            </a:r>
            <a:endParaRPr lang="fr-BE" sz="2800" b="0" i="0" u="none" strike="noStrike" dirty="0">
              <a:effectLst/>
              <a:latin typeface="Arial" panose="020B0604020202020204" pitchFamily="34" charset="0"/>
            </a:endParaRPr>
          </a:p>
          <a:p>
            <a:pPr marL="0" algn="l" rtl="0" eaLnBrk="1" fontAlgn="t" latinLnBrk="0" hangingPunct="1"/>
            <a:r>
              <a:rPr lang="fr-BE" sz="1800" b="1" i="0" u="none" strike="noStrike" kern="1200" dirty="0">
                <a:solidFill>
                  <a:srgbClr val="FFFFFF"/>
                </a:solidFill>
                <a:effectLst/>
                <a:latin typeface="Calibri" panose="020F0502020204030204" pitchFamily="34" charset="0"/>
              </a:rPr>
              <a:t>Identifie un écart entre une pratique observée et les pratiques enseignées</a:t>
            </a:r>
            <a:endParaRPr lang="fr-BE" sz="2800" b="0" i="0" u="none" strike="noStrike" dirty="0">
              <a:effectLst/>
              <a:latin typeface="Arial" panose="020B0604020202020204" pitchFamily="34" charset="0"/>
            </a:endParaRPr>
          </a:p>
          <a:p>
            <a:pPr marL="0" algn="l" rtl="0" eaLnBrk="1" fontAlgn="t" latinLnBrk="0" hangingPunct="1"/>
            <a:r>
              <a:rPr lang="fr-BE" sz="1800" b="1" i="0" u="none" strike="noStrike" kern="1200" dirty="0">
                <a:solidFill>
                  <a:srgbClr val="FFFFFF"/>
                </a:solidFill>
                <a:effectLst/>
                <a:latin typeface="Calibri" panose="020F0502020204030204" pitchFamily="34" charset="0"/>
              </a:rPr>
              <a:t>Identifie les procédures et recommandations qui sous-tendent sa pratique</a:t>
            </a:r>
            <a:endParaRPr lang="fr-BE" sz="2800" b="0" i="0" u="none" strike="noStrike" dirty="0">
              <a:effectLst/>
              <a:latin typeface="Arial" panose="020B0604020202020204" pitchFamily="34" charset="0"/>
            </a:endParaRPr>
          </a:p>
          <a:p>
            <a:pPr marL="0" algn="l" rtl="0" eaLnBrk="1" fontAlgn="t" latinLnBrk="0" hangingPunct="1"/>
            <a:endParaRPr lang="fr-BE" sz="1800" b="0" i="0" u="none" strike="noStrike" dirty="0">
              <a:effectLst/>
              <a:latin typeface="Arial" panose="020B0604020202020204" pitchFamily="34" charset="0"/>
            </a:endParaRPr>
          </a:p>
          <a:p>
            <a:pPr marL="0" algn="l" rtl="0" eaLnBrk="1" fontAlgn="t" latinLnBrk="0" hangingPunct="1"/>
            <a:r>
              <a:rPr lang="fr-BE" sz="1800" b="1" i="0" u="none" strike="noStrike" kern="1200" dirty="0">
                <a:solidFill>
                  <a:srgbClr val="FFFFFF"/>
                </a:solidFill>
                <a:effectLst/>
                <a:latin typeface="Calibri" panose="020F0502020204030204" pitchFamily="34" charset="0"/>
              </a:rPr>
              <a:t>Identifie un écart entre une pratique observée et les pratiques enseignées</a:t>
            </a:r>
            <a:endParaRPr lang="fr-BE" sz="1800" b="0" i="0" u="none" strike="noStrike" dirty="0">
              <a:effectLst/>
              <a:latin typeface="Arial" panose="020B0604020202020204" pitchFamily="34" charset="0"/>
            </a:endParaRPr>
          </a:p>
          <a:p>
            <a:pPr marL="0" algn="l" rtl="0" eaLnBrk="1" fontAlgn="t" latinLnBrk="0" hangingPunct="1"/>
            <a:r>
              <a:rPr lang="fr-BE" sz="1800" b="1" i="0" u="none" strike="noStrike" kern="1200" dirty="0">
                <a:solidFill>
                  <a:srgbClr val="FFFFFF"/>
                </a:solidFill>
                <a:effectLst/>
                <a:latin typeface="Calibri" panose="020F0502020204030204" pitchFamily="34" charset="0"/>
              </a:rPr>
              <a:t>Identifie les procédures et recommandations qui sous-tendent sa pratique</a:t>
            </a:r>
            <a:endParaRPr lang="fr-BE" sz="1800" b="0" i="0" u="none" strike="noStrike" dirty="0">
              <a:effectLst/>
              <a:latin typeface="Arial" panose="020B0604020202020204" pitchFamily="34" charset="0"/>
            </a:endParaRPr>
          </a:p>
          <a:p>
            <a:endParaRPr lang="fr-BE" dirty="0"/>
          </a:p>
        </p:txBody>
      </p:sp>
      <p:graphicFrame>
        <p:nvGraphicFramePr>
          <p:cNvPr id="9" name="Tableau 8">
            <a:extLst>
              <a:ext uri="{FF2B5EF4-FFF2-40B4-BE49-F238E27FC236}">
                <a16:creationId xmlns:a16="http://schemas.microsoft.com/office/drawing/2014/main" id="{8BED9C2F-E3C6-DE16-6C5E-8487880B0609}"/>
              </a:ext>
            </a:extLst>
          </p:cNvPr>
          <p:cNvGraphicFramePr>
            <a:graphicFrameLocks noGrp="1"/>
          </p:cNvGraphicFramePr>
          <p:nvPr>
            <p:extLst>
              <p:ext uri="{D42A27DB-BD31-4B8C-83A1-F6EECF244321}">
                <p14:modId xmlns:p14="http://schemas.microsoft.com/office/powerpoint/2010/main" val="4181660794"/>
              </p:ext>
            </p:extLst>
          </p:nvPr>
        </p:nvGraphicFramePr>
        <p:xfrm>
          <a:off x="9658739" y="1447778"/>
          <a:ext cx="2146041" cy="5167399"/>
        </p:xfrm>
        <a:graphic>
          <a:graphicData uri="http://schemas.openxmlformats.org/drawingml/2006/table">
            <a:tbl>
              <a:tblPr firstRow="1" firstCol="1" bandRow="1">
                <a:tableStyleId>{5C22544A-7EE6-4342-B048-85BDC9FD1C3A}</a:tableStyleId>
              </a:tblPr>
              <a:tblGrid>
                <a:gridCol w="2146041">
                  <a:extLst>
                    <a:ext uri="{9D8B030D-6E8A-4147-A177-3AD203B41FA5}">
                      <a16:colId xmlns:a16="http://schemas.microsoft.com/office/drawing/2014/main" val="126299850"/>
                    </a:ext>
                  </a:extLst>
                </a:gridCol>
              </a:tblGrid>
              <a:tr h="561940">
                <a:tc>
                  <a:txBody>
                    <a:bodyPr/>
                    <a:lstStyle/>
                    <a:p>
                      <a:pPr algn="ctr"/>
                      <a:r>
                        <a:rPr lang="fr-BE" sz="1800" dirty="0">
                          <a:effectLst/>
                        </a:rPr>
                        <a:t>Acquis de fin de bloc 1</a:t>
                      </a:r>
                      <a:endParaRPr lang="fr-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2946663040"/>
                  </a:ext>
                </a:extLst>
              </a:tr>
              <a:tr h="842400">
                <a:tc>
                  <a:txBody>
                    <a:bodyPr/>
                    <a:lstStyle/>
                    <a:p>
                      <a:pPr algn="ctr"/>
                      <a:endParaRPr lang="fr-BE" sz="1200" dirty="0">
                        <a:effectLst/>
                      </a:endParaRPr>
                    </a:p>
                    <a:p>
                      <a:pPr algn="ctr"/>
                      <a:r>
                        <a:rPr lang="fr-BE" sz="1200" dirty="0">
                          <a:effectLst/>
                        </a:rPr>
                        <a:t>identifie la plus-value de l’art infirmier au sein de l’équipe pluriprofessionnelle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392708422"/>
                  </a:ext>
                </a:extLst>
              </a:tr>
              <a:tr h="187313">
                <a:tc>
                  <a:txBody>
                    <a:bodyPr/>
                    <a:lstStyle/>
                    <a:p>
                      <a:pPr algn="ct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667843203"/>
                  </a:ext>
                </a:extLst>
              </a:tr>
              <a:tr h="673920">
                <a:tc>
                  <a:txBody>
                    <a:bodyPr/>
                    <a:lstStyle/>
                    <a:p>
                      <a:pPr algn="ctr"/>
                      <a:endParaRPr lang="fr-BE" sz="1200" dirty="0">
                        <a:effectLst/>
                      </a:endParaRPr>
                    </a:p>
                    <a:p>
                      <a:pPr algn="ctr"/>
                      <a:r>
                        <a:rPr lang="fr-BE" sz="1200" dirty="0">
                          <a:effectLst/>
                        </a:rPr>
                        <a:t>Identifie les valeurs partagées au sein du milieu de pratique</a:t>
                      </a:r>
                    </a:p>
                  </a:txBody>
                  <a:tcPr marL="49447" marR="49447" marT="0" marB="0"/>
                </a:tc>
                <a:extLst>
                  <a:ext uri="{0D108BD9-81ED-4DB2-BD59-A6C34878D82A}">
                    <a16:rowId xmlns:a16="http://schemas.microsoft.com/office/drawing/2014/main" val="1516168888"/>
                  </a:ext>
                </a:extLst>
              </a:tr>
              <a:tr h="1010880">
                <a:tc>
                  <a:txBody>
                    <a:bodyPr/>
                    <a:lstStyle/>
                    <a:p>
                      <a:pPr algn="ctr"/>
                      <a:endParaRPr lang="fr-BE" sz="1200" dirty="0">
                        <a:effectLst/>
                      </a:endParaRPr>
                    </a:p>
                    <a:p>
                      <a:pPr algn="ctr"/>
                      <a:r>
                        <a:rPr lang="fr-BE" sz="1200" dirty="0">
                          <a:effectLst/>
                        </a:rPr>
                        <a:t>Identifie ses forces et ressources qui contribuent au fonctionnement du groupe</a:t>
                      </a:r>
                    </a:p>
                  </a:txBody>
                  <a:tcPr marL="49447" marR="49447" marT="0" marB="0"/>
                </a:tc>
                <a:extLst>
                  <a:ext uri="{0D108BD9-81ED-4DB2-BD59-A6C34878D82A}">
                    <a16:rowId xmlns:a16="http://schemas.microsoft.com/office/drawing/2014/main" val="657642746"/>
                  </a:ext>
                </a:extLst>
              </a:tr>
              <a:tr h="187313">
                <a:tc>
                  <a:txBody>
                    <a:bodyPr/>
                    <a:lstStyle/>
                    <a:p>
                      <a:pPr algn="ct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699066085"/>
                  </a:ext>
                </a:extLst>
              </a:tr>
              <a:tr h="673920">
                <a:tc>
                  <a:txBody>
                    <a:bodyPr/>
                    <a:lstStyle/>
                    <a:p>
                      <a:pPr algn="ctr"/>
                      <a:endParaRPr lang="fr-BE" sz="1200" dirty="0">
                        <a:effectLst/>
                      </a:endParaRPr>
                    </a:p>
                    <a:p>
                      <a:pPr algn="ctr"/>
                      <a:r>
                        <a:rPr lang="fr-BE" sz="1200" dirty="0">
                          <a:effectLst/>
                        </a:rPr>
                        <a:t>Déclare les événements indésirables associés aux soins</a:t>
                      </a:r>
                    </a:p>
                  </a:txBody>
                  <a:tcPr marL="49447" marR="49447" marT="0" marB="0"/>
                </a:tc>
                <a:extLst>
                  <a:ext uri="{0D108BD9-81ED-4DB2-BD59-A6C34878D82A}">
                    <a16:rowId xmlns:a16="http://schemas.microsoft.com/office/drawing/2014/main" val="3805932811"/>
                  </a:ext>
                </a:extLst>
              </a:tr>
              <a:tr h="187313">
                <a:tc>
                  <a:txBody>
                    <a:bodyPr/>
                    <a:lstStyle/>
                    <a:p>
                      <a:pPr algn="ct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727730410"/>
                  </a:ext>
                </a:extLst>
              </a:tr>
              <a:tr h="842400">
                <a:tc>
                  <a:txBody>
                    <a:bodyPr/>
                    <a:lstStyle/>
                    <a:p>
                      <a:pPr algn="ctr"/>
                      <a:endParaRPr lang="fr-BE" sz="1200" dirty="0">
                        <a:effectLst/>
                      </a:endParaRPr>
                    </a:p>
                    <a:p>
                      <a:pPr algn="ctr"/>
                      <a:r>
                        <a:rPr lang="fr-BE" sz="1200" dirty="0">
                          <a:effectLst/>
                        </a:rPr>
                        <a:t>Applique les solutions mises en place pour atteindre des objectifs qualité</a:t>
                      </a:r>
                    </a:p>
                  </a:txBody>
                  <a:tcPr marL="49447" marR="49447" marT="0" marB="0"/>
                </a:tc>
                <a:extLst>
                  <a:ext uri="{0D108BD9-81ED-4DB2-BD59-A6C34878D82A}">
                    <a16:rowId xmlns:a16="http://schemas.microsoft.com/office/drawing/2014/main" val="1521301106"/>
                  </a:ext>
                </a:extLst>
              </a:tr>
            </a:tbl>
          </a:graphicData>
        </a:graphic>
      </p:graphicFrame>
      <p:pic>
        <p:nvPicPr>
          <p:cNvPr id="10" name="Image 9">
            <a:extLst>
              <a:ext uri="{FF2B5EF4-FFF2-40B4-BE49-F238E27FC236}">
                <a16:creationId xmlns:a16="http://schemas.microsoft.com/office/drawing/2014/main" id="{C7BBEEC4-5547-0571-148A-77210B961479}"/>
              </a:ext>
            </a:extLst>
          </p:cNvPr>
          <p:cNvPicPr>
            <a:picLocks noChangeAspect="1"/>
          </p:cNvPicPr>
          <p:nvPr/>
        </p:nvPicPr>
        <p:blipFill>
          <a:blip r:embed="rId3"/>
          <a:stretch>
            <a:fillRect/>
          </a:stretch>
        </p:blipFill>
        <p:spPr>
          <a:xfrm>
            <a:off x="4741506" y="1447778"/>
            <a:ext cx="2146041" cy="3314140"/>
          </a:xfrm>
          <a:prstGeom prst="rect">
            <a:avLst/>
          </a:prstGeom>
        </p:spPr>
        <p:style>
          <a:lnRef idx="2">
            <a:schemeClr val="accent5"/>
          </a:lnRef>
          <a:fillRef idx="1">
            <a:schemeClr val="lt1"/>
          </a:fillRef>
          <a:effectRef idx="0">
            <a:schemeClr val="accent5"/>
          </a:effectRef>
          <a:fontRef idx="minor">
            <a:schemeClr val="dk1"/>
          </a:fontRef>
        </p:style>
      </p:pic>
      <p:pic>
        <p:nvPicPr>
          <p:cNvPr id="12" name="Image 11">
            <a:extLst>
              <a:ext uri="{FF2B5EF4-FFF2-40B4-BE49-F238E27FC236}">
                <a16:creationId xmlns:a16="http://schemas.microsoft.com/office/drawing/2014/main" id="{6E0274BD-1E7B-133B-30B6-45E3E538A250}"/>
              </a:ext>
            </a:extLst>
          </p:cNvPr>
          <p:cNvPicPr>
            <a:picLocks noChangeAspect="1"/>
          </p:cNvPicPr>
          <p:nvPr/>
        </p:nvPicPr>
        <p:blipFill>
          <a:blip r:embed="rId4"/>
          <a:stretch>
            <a:fillRect/>
          </a:stretch>
        </p:blipFill>
        <p:spPr>
          <a:xfrm>
            <a:off x="7100595" y="3127088"/>
            <a:ext cx="2369975" cy="3488089"/>
          </a:xfrm>
          <a:prstGeom prst="rect">
            <a:avLst/>
          </a:prstGeom>
        </p:spPr>
        <p:style>
          <a:lnRef idx="2">
            <a:schemeClr val="accent5"/>
          </a:lnRef>
          <a:fillRef idx="1">
            <a:schemeClr val="lt1"/>
          </a:fillRef>
          <a:effectRef idx="0">
            <a:schemeClr val="accent5"/>
          </a:effectRef>
          <a:fontRef idx="minor">
            <a:schemeClr val="dk1"/>
          </a:fontRef>
        </p:style>
      </p:pic>
      <p:pic>
        <p:nvPicPr>
          <p:cNvPr id="4" name="Image 3">
            <a:extLst>
              <a:ext uri="{FF2B5EF4-FFF2-40B4-BE49-F238E27FC236}">
                <a16:creationId xmlns:a16="http://schemas.microsoft.com/office/drawing/2014/main" id="{C644B44C-9F7A-92C4-DDDC-EBBFD4F8A0FD}"/>
              </a:ext>
            </a:extLst>
          </p:cNvPr>
          <p:cNvPicPr>
            <a:picLocks noChangeAspect="1"/>
          </p:cNvPicPr>
          <p:nvPr/>
        </p:nvPicPr>
        <p:blipFill>
          <a:blip r:embed="rId5"/>
          <a:stretch>
            <a:fillRect/>
          </a:stretch>
        </p:blipFill>
        <p:spPr>
          <a:xfrm>
            <a:off x="3386295" y="5761833"/>
            <a:ext cx="1061189" cy="731041"/>
          </a:xfrm>
          <a:prstGeom prst="rect">
            <a:avLst/>
          </a:prstGeom>
        </p:spPr>
      </p:pic>
      <p:sp>
        <p:nvSpPr>
          <p:cNvPr id="5" name="Rectangle 4">
            <a:extLst>
              <a:ext uri="{FF2B5EF4-FFF2-40B4-BE49-F238E27FC236}">
                <a16:creationId xmlns:a16="http://schemas.microsoft.com/office/drawing/2014/main" id="{F37634A7-D620-4134-AC65-6E360DEC8A5C}"/>
              </a:ext>
            </a:extLst>
          </p:cNvPr>
          <p:cNvSpPr/>
          <p:nvPr/>
        </p:nvSpPr>
        <p:spPr>
          <a:xfrm>
            <a:off x="4716628" y="4912740"/>
            <a:ext cx="2359089" cy="215444"/>
          </a:xfrm>
          <a:prstGeom prst="rect">
            <a:avLst/>
          </a:prstGeom>
        </p:spPr>
        <p:txBody>
          <a:bodyPr wrap="square">
            <a:spAutoFit/>
          </a:bodyPr>
          <a:lstStyle/>
          <a:p>
            <a:pPr fontAlgn="t"/>
            <a:r>
              <a:rPr lang="fr-BE" sz="800" b="1" dirty="0"/>
              <a:t>Lecocq, D., Lefebvre, H., Néron, A., et al. (2017)</a:t>
            </a:r>
            <a:r>
              <a:rPr lang="fr-BE" sz="800" dirty="0"/>
              <a:t>. </a:t>
            </a:r>
          </a:p>
        </p:txBody>
      </p:sp>
    </p:spTree>
    <p:extLst>
      <p:ext uri="{BB962C8B-B14F-4D97-AF65-F5344CB8AC3E}">
        <p14:creationId xmlns:p14="http://schemas.microsoft.com/office/powerpoint/2010/main" val="335241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38" name="Straight Connector 3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775A208-9338-4E3B-8C78-A80365E7A5C8}"/>
              </a:ext>
            </a:extLst>
          </p:cNvPr>
          <p:cNvSpPr>
            <a:spLocks noGrp="1"/>
          </p:cNvSpPr>
          <p:nvPr>
            <p:ph type="ctrTitle"/>
          </p:nvPr>
        </p:nvSpPr>
        <p:spPr>
          <a:xfrm>
            <a:off x="1524000" y="1584683"/>
            <a:ext cx="9144000" cy="2551829"/>
          </a:xfrm>
        </p:spPr>
        <p:txBody>
          <a:bodyPr anchor="ctr">
            <a:normAutofit/>
          </a:bodyPr>
          <a:lstStyle/>
          <a:p>
            <a:r>
              <a:rPr lang="fr-BE" sz="3200" dirty="0"/>
              <a:t>Comment intégrons-nous la compétence  « Leadership » au sein du cursus en soins infirmiers </a:t>
            </a:r>
            <a:br>
              <a:rPr lang="fr-BE" sz="3200" dirty="0"/>
            </a:br>
            <a:r>
              <a:rPr lang="fr-BE" sz="3200" dirty="0"/>
              <a:t>à la Haute Ecole Libre de Bruxelles Ilya Prigogine?</a:t>
            </a:r>
          </a:p>
        </p:txBody>
      </p:sp>
      <p:pic>
        <p:nvPicPr>
          <p:cNvPr id="6" name="Image 5">
            <a:extLst>
              <a:ext uri="{FF2B5EF4-FFF2-40B4-BE49-F238E27FC236}">
                <a16:creationId xmlns:a16="http://schemas.microsoft.com/office/drawing/2014/main" id="{119E571A-E5B8-064E-8A5F-DC2493C22BFA}"/>
              </a:ext>
            </a:extLst>
          </p:cNvPr>
          <p:cNvPicPr>
            <a:picLocks noChangeAspect="1"/>
          </p:cNvPicPr>
          <p:nvPr/>
        </p:nvPicPr>
        <p:blipFill>
          <a:blip r:embed="rId3"/>
          <a:stretch>
            <a:fillRect/>
          </a:stretch>
        </p:blipFill>
        <p:spPr>
          <a:xfrm>
            <a:off x="9743922" y="4943027"/>
            <a:ext cx="2274005" cy="1566808"/>
          </a:xfrm>
          <a:prstGeom prst="rect">
            <a:avLst/>
          </a:prstGeom>
        </p:spPr>
      </p:pic>
    </p:spTree>
    <p:extLst>
      <p:ext uri="{BB962C8B-B14F-4D97-AF65-F5344CB8AC3E}">
        <p14:creationId xmlns:p14="http://schemas.microsoft.com/office/powerpoint/2010/main" val="1702455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835FA-7C97-13A4-C320-4A4184E67E7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839A6EC-94BD-5B15-DADF-CA1215D37F51}"/>
              </a:ext>
            </a:extLst>
          </p:cNvPr>
          <p:cNvSpPr>
            <a:spLocks noGrp="1"/>
          </p:cNvSpPr>
          <p:nvPr>
            <p:ph type="title"/>
          </p:nvPr>
        </p:nvSpPr>
        <p:spPr>
          <a:xfrm>
            <a:off x="838200" y="365126"/>
            <a:ext cx="10966580" cy="931830"/>
          </a:xfrm>
        </p:spPr>
        <p:style>
          <a:lnRef idx="2">
            <a:schemeClr val="accent4">
              <a:shade val="15000"/>
            </a:schemeClr>
          </a:lnRef>
          <a:fillRef idx="1">
            <a:schemeClr val="accent4"/>
          </a:fillRef>
          <a:effectRef idx="0">
            <a:schemeClr val="accent4"/>
          </a:effectRef>
          <a:fontRef idx="minor">
            <a:schemeClr val="lt1"/>
          </a:fontRef>
        </p:style>
        <p:txBody>
          <a:bodyPr>
            <a:normAutofit fontScale="90000"/>
          </a:bodyPr>
          <a:lstStyle/>
          <a:p>
            <a:pPr algn="ctr"/>
            <a:r>
              <a:rPr lang="fr-BE" sz="3600" dirty="0"/>
              <a:t>Leadership Organisationnel: Activité- Ressource pédagogiques ? </a:t>
            </a:r>
          </a:p>
        </p:txBody>
      </p:sp>
      <p:sp>
        <p:nvSpPr>
          <p:cNvPr id="3" name="Espace réservé du contenu 2">
            <a:extLst>
              <a:ext uri="{FF2B5EF4-FFF2-40B4-BE49-F238E27FC236}">
                <a16:creationId xmlns:a16="http://schemas.microsoft.com/office/drawing/2014/main" id="{BFCE84F2-7BB8-D90F-B63C-D41716CCFF7B}"/>
              </a:ext>
            </a:extLst>
          </p:cNvPr>
          <p:cNvSpPr>
            <a:spLocks noGrp="1"/>
          </p:cNvSpPr>
          <p:nvPr>
            <p:ph idx="1"/>
          </p:nvPr>
        </p:nvSpPr>
        <p:spPr>
          <a:xfrm>
            <a:off x="838200" y="1558961"/>
            <a:ext cx="8277520" cy="4933914"/>
          </a:xfrm>
        </p:spPr>
        <p:style>
          <a:lnRef idx="2">
            <a:schemeClr val="accent4"/>
          </a:lnRef>
          <a:fillRef idx="1">
            <a:schemeClr val="lt1"/>
          </a:fillRef>
          <a:effectRef idx="0">
            <a:schemeClr val="accent4"/>
          </a:effectRef>
          <a:fontRef idx="minor">
            <a:schemeClr val="dk1"/>
          </a:fontRef>
        </p:style>
        <p:txBody>
          <a:bodyPr>
            <a:noAutofit/>
          </a:bodyPr>
          <a:lstStyle/>
          <a:p>
            <a:pPr marL="0" indent="0" fontAlgn="t">
              <a:buNone/>
            </a:pPr>
            <a:r>
              <a:rPr lang="fr-BE" sz="2400" b="1" dirty="0"/>
              <a:t>Pratique réflexive sur une erreur en stage</a:t>
            </a:r>
          </a:p>
          <a:p>
            <a:pPr marL="0" indent="0" fontAlgn="t">
              <a:buNone/>
            </a:pPr>
            <a:r>
              <a:rPr lang="fr-BE" sz="1600" dirty="0"/>
              <a:t>Document ressource mis à disposition des étudiants lors de stages les invitant à une pratique réflexive</a:t>
            </a:r>
          </a:p>
          <a:p>
            <a:pPr marL="0" indent="0" fontAlgn="t">
              <a:buNone/>
            </a:pPr>
            <a:r>
              <a:rPr lang="fr-BE" sz="1600" dirty="0"/>
              <a:t>(instauré dès la 1</a:t>
            </a:r>
            <a:r>
              <a:rPr lang="fr-BE" sz="1600" baseline="30000" dirty="0"/>
              <a:t>ère</a:t>
            </a:r>
            <a:r>
              <a:rPr lang="fr-BE" sz="1600" dirty="0"/>
              <a:t> année)</a:t>
            </a:r>
          </a:p>
          <a:p>
            <a:pPr marL="0" indent="0" fontAlgn="t">
              <a:buNone/>
            </a:pPr>
            <a:endParaRPr lang="fr-BE" sz="1800" dirty="0"/>
          </a:p>
          <a:p>
            <a:pPr marL="0" indent="0" fontAlgn="t">
              <a:buNone/>
            </a:pPr>
            <a:endParaRPr lang="fr-BE" sz="1800" dirty="0"/>
          </a:p>
          <a:p>
            <a:pPr marL="0" indent="0" fontAlgn="t">
              <a:buNone/>
            </a:pPr>
            <a:endParaRPr lang="fr-BE" sz="1800" dirty="0"/>
          </a:p>
          <a:p>
            <a:pPr fontAlgn="t">
              <a:buFont typeface="Wingdings" panose="05000000000000000000" pitchFamily="2" charset="2"/>
              <a:buChar char="Ø"/>
            </a:pPr>
            <a:r>
              <a:rPr lang="fr-BE" sz="1800" dirty="0"/>
              <a:t>Permet à l’étudiant de se positionner clairement par rapport à une erreur commise en stage</a:t>
            </a:r>
          </a:p>
          <a:p>
            <a:pPr fontAlgn="t">
              <a:buFont typeface="Wingdings" panose="05000000000000000000" pitchFamily="2" charset="2"/>
              <a:buChar char="Ø"/>
            </a:pPr>
            <a:r>
              <a:rPr lang="fr-BE" sz="1800" dirty="0"/>
              <a:t>Permet de conscientiser l’étudiant sur la nécessité de déclarer les événements indésirables</a:t>
            </a:r>
          </a:p>
        </p:txBody>
      </p:sp>
      <p:graphicFrame>
        <p:nvGraphicFramePr>
          <p:cNvPr id="9" name="Tableau 8">
            <a:extLst>
              <a:ext uri="{FF2B5EF4-FFF2-40B4-BE49-F238E27FC236}">
                <a16:creationId xmlns:a16="http://schemas.microsoft.com/office/drawing/2014/main" id="{8AE2F2F7-5297-7B15-B726-A68964257916}"/>
              </a:ext>
            </a:extLst>
          </p:cNvPr>
          <p:cNvGraphicFramePr>
            <a:graphicFrameLocks noGrp="1"/>
          </p:cNvGraphicFramePr>
          <p:nvPr>
            <p:extLst>
              <p:ext uri="{D42A27DB-BD31-4B8C-83A1-F6EECF244321}">
                <p14:modId xmlns:p14="http://schemas.microsoft.com/office/powerpoint/2010/main" val="812854695"/>
              </p:ext>
            </p:extLst>
          </p:nvPr>
        </p:nvGraphicFramePr>
        <p:xfrm>
          <a:off x="9564042" y="1558961"/>
          <a:ext cx="2240738" cy="4946007"/>
        </p:xfrm>
        <a:graphic>
          <a:graphicData uri="http://schemas.openxmlformats.org/drawingml/2006/table">
            <a:tbl>
              <a:tblPr firstRow="1" firstCol="1" bandRow="1">
                <a:tableStyleId>{5C22544A-7EE6-4342-B048-85BDC9FD1C3A}</a:tableStyleId>
              </a:tblPr>
              <a:tblGrid>
                <a:gridCol w="2240738">
                  <a:extLst>
                    <a:ext uri="{9D8B030D-6E8A-4147-A177-3AD203B41FA5}">
                      <a16:colId xmlns:a16="http://schemas.microsoft.com/office/drawing/2014/main" val="126299850"/>
                    </a:ext>
                  </a:extLst>
                </a:gridCol>
              </a:tblGrid>
              <a:tr h="536549">
                <a:tc>
                  <a:txBody>
                    <a:bodyPr/>
                    <a:lstStyle/>
                    <a:p>
                      <a:pPr algn="ctr"/>
                      <a:r>
                        <a:rPr lang="fr-BE" sz="1800" dirty="0">
                          <a:effectLst/>
                        </a:rPr>
                        <a:t>Acquis de fin de bloc 1</a:t>
                      </a:r>
                      <a:endParaRPr lang="fr-BE"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2946663040"/>
                  </a:ext>
                </a:extLst>
              </a:tr>
              <a:tr h="804337">
                <a:tc>
                  <a:txBody>
                    <a:bodyPr/>
                    <a:lstStyle/>
                    <a:p>
                      <a:pPr algn="ctr"/>
                      <a:endParaRPr lang="fr-BE" sz="1200" dirty="0">
                        <a:effectLst/>
                      </a:endParaRPr>
                    </a:p>
                    <a:p>
                      <a:pPr algn="ctr"/>
                      <a:r>
                        <a:rPr lang="fr-BE" sz="1200" dirty="0">
                          <a:effectLst/>
                        </a:rPr>
                        <a:t>identifie la plus-value de l’art infirmier au sein de l’équipe pluriprofessionnelle</a:t>
                      </a: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392708422"/>
                  </a:ext>
                </a:extLst>
              </a:tr>
              <a:tr h="178850">
                <a:tc>
                  <a:txBody>
                    <a:bodyPr/>
                    <a:lstStyle/>
                    <a:p>
                      <a:pPr algn="ct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667843203"/>
                  </a:ext>
                </a:extLst>
              </a:tr>
              <a:tr h="643470">
                <a:tc>
                  <a:txBody>
                    <a:bodyPr/>
                    <a:lstStyle/>
                    <a:p>
                      <a:pPr algn="ctr"/>
                      <a:endParaRPr lang="fr-BE" sz="1200" dirty="0">
                        <a:effectLst/>
                      </a:endParaRPr>
                    </a:p>
                    <a:p>
                      <a:pPr algn="ctr"/>
                      <a:r>
                        <a:rPr lang="fr-BE" sz="1200" dirty="0">
                          <a:effectLst/>
                        </a:rPr>
                        <a:t>Identifie les valeurs partagées au sein du milieu de pratique</a:t>
                      </a:r>
                    </a:p>
                  </a:txBody>
                  <a:tcPr marL="49447" marR="49447" marT="0" marB="0"/>
                </a:tc>
                <a:extLst>
                  <a:ext uri="{0D108BD9-81ED-4DB2-BD59-A6C34878D82A}">
                    <a16:rowId xmlns:a16="http://schemas.microsoft.com/office/drawing/2014/main" val="1516168888"/>
                  </a:ext>
                </a:extLst>
              </a:tr>
              <a:tr h="965204">
                <a:tc>
                  <a:txBody>
                    <a:bodyPr/>
                    <a:lstStyle/>
                    <a:p>
                      <a:pPr algn="ctr"/>
                      <a:endParaRPr lang="fr-BE" sz="1200" dirty="0">
                        <a:effectLst/>
                      </a:endParaRPr>
                    </a:p>
                    <a:p>
                      <a:pPr algn="ctr"/>
                      <a:r>
                        <a:rPr lang="fr-BE" sz="1200" dirty="0">
                          <a:effectLst/>
                        </a:rPr>
                        <a:t>Identifie ses forces et ressources qui contribuent au fonctionnement du groupe</a:t>
                      </a:r>
                    </a:p>
                  </a:txBody>
                  <a:tcPr marL="49447" marR="49447" marT="0" marB="0"/>
                </a:tc>
                <a:extLst>
                  <a:ext uri="{0D108BD9-81ED-4DB2-BD59-A6C34878D82A}">
                    <a16:rowId xmlns:a16="http://schemas.microsoft.com/office/drawing/2014/main" val="657642746"/>
                  </a:ext>
                </a:extLst>
              </a:tr>
              <a:tr h="178850">
                <a:tc>
                  <a:txBody>
                    <a:bodyPr/>
                    <a:lstStyle/>
                    <a:p>
                      <a:pPr algn="ct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1699066085"/>
                  </a:ext>
                </a:extLst>
              </a:tr>
              <a:tr h="643470">
                <a:tc>
                  <a:txBody>
                    <a:bodyPr/>
                    <a:lstStyle/>
                    <a:p>
                      <a:pPr algn="ctr"/>
                      <a:endParaRPr lang="fr-BE" sz="1200" dirty="0">
                        <a:effectLst/>
                      </a:endParaRPr>
                    </a:p>
                    <a:p>
                      <a:pPr algn="ctr"/>
                      <a:r>
                        <a:rPr lang="fr-BE" sz="1200" dirty="0">
                          <a:effectLst/>
                        </a:rPr>
                        <a:t>Déclare les événements indésirables associés aux soins</a:t>
                      </a:r>
                    </a:p>
                  </a:txBody>
                  <a:tcPr marL="49447" marR="49447" marT="0" marB="0"/>
                </a:tc>
                <a:extLst>
                  <a:ext uri="{0D108BD9-81ED-4DB2-BD59-A6C34878D82A}">
                    <a16:rowId xmlns:a16="http://schemas.microsoft.com/office/drawing/2014/main" val="3805932811"/>
                  </a:ext>
                </a:extLst>
              </a:tr>
              <a:tr h="178850">
                <a:tc>
                  <a:txBody>
                    <a:bodyPr/>
                    <a:lstStyle/>
                    <a:p>
                      <a:pPr algn="ct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447" marR="49447" marT="0" marB="0"/>
                </a:tc>
                <a:extLst>
                  <a:ext uri="{0D108BD9-81ED-4DB2-BD59-A6C34878D82A}">
                    <a16:rowId xmlns:a16="http://schemas.microsoft.com/office/drawing/2014/main" val="727730410"/>
                  </a:ext>
                </a:extLst>
              </a:tr>
              <a:tr h="804337">
                <a:tc>
                  <a:txBody>
                    <a:bodyPr/>
                    <a:lstStyle/>
                    <a:p>
                      <a:pPr algn="ctr"/>
                      <a:endParaRPr lang="fr-BE" sz="1200" dirty="0">
                        <a:effectLst/>
                      </a:endParaRPr>
                    </a:p>
                    <a:p>
                      <a:pPr algn="ctr"/>
                      <a:r>
                        <a:rPr lang="fr-BE" sz="1200" dirty="0">
                          <a:effectLst/>
                        </a:rPr>
                        <a:t>Applique les solutions mises en place pour atteindre des objectifs qualité</a:t>
                      </a:r>
                    </a:p>
                  </a:txBody>
                  <a:tcPr marL="49447" marR="49447" marT="0" marB="0"/>
                </a:tc>
                <a:extLst>
                  <a:ext uri="{0D108BD9-81ED-4DB2-BD59-A6C34878D82A}">
                    <a16:rowId xmlns:a16="http://schemas.microsoft.com/office/drawing/2014/main" val="1521301106"/>
                  </a:ext>
                </a:extLst>
              </a:tr>
            </a:tbl>
          </a:graphicData>
        </a:graphic>
      </p:graphicFrame>
    </p:spTree>
    <p:extLst>
      <p:ext uri="{BB962C8B-B14F-4D97-AF65-F5344CB8AC3E}">
        <p14:creationId xmlns:p14="http://schemas.microsoft.com/office/powerpoint/2010/main" val="412792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30887-7173-CB81-B8D9-A13DEE053AC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983C38-7018-55E1-A542-BA813E3B5990}"/>
              </a:ext>
            </a:extLst>
          </p:cNvPr>
          <p:cNvSpPr>
            <a:spLocks noGrp="1"/>
          </p:cNvSpPr>
          <p:nvPr>
            <p:ph type="title"/>
          </p:nvPr>
        </p:nvSpPr>
        <p:spPr>
          <a:xfrm>
            <a:off x="838200" y="365126"/>
            <a:ext cx="10966580" cy="931830"/>
          </a:xfrm>
        </p:spPr>
        <p:style>
          <a:lnRef idx="2">
            <a:schemeClr val="accent4">
              <a:shade val="15000"/>
            </a:schemeClr>
          </a:lnRef>
          <a:fillRef idx="1">
            <a:schemeClr val="accent4"/>
          </a:fillRef>
          <a:effectRef idx="0">
            <a:schemeClr val="accent4"/>
          </a:effectRef>
          <a:fontRef idx="minor">
            <a:schemeClr val="lt1"/>
          </a:fontRef>
        </p:style>
        <p:txBody>
          <a:bodyPr>
            <a:normAutofit/>
          </a:bodyPr>
          <a:lstStyle/>
          <a:p>
            <a:pPr algn="ctr"/>
            <a:r>
              <a:rPr lang="fr-BE" sz="3600" dirty="0"/>
              <a:t>Leadership Politique: Activité- Ressource pédagogiques ? </a:t>
            </a:r>
          </a:p>
        </p:txBody>
      </p:sp>
      <p:sp>
        <p:nvSpPr>
          <p:cNvPr id="3" name="Espace réservé du contenu 2">
            <a:extLst>
              <a:ext uri="{FF2B5EF4-FFF2-40B4-BE49-F238E27FC236}">
                <a16:creationId xmlns:a16="http://schemas.microsoft.com/office/drawing/2014/main" id="{C35A6249-4E8C-0FFB-9DC2-2CA372CDC424}"/>
              </a:ext>
            </a:extLst>
          </p:cNvPr>
          <p:cNvSpPr>
            <a:spLocks noGrp="1"/>
          </p:cNvSpPr>
          <p:nvPr>
            <p:ph idx="1"/>
          </p:nvPr>
        </p:nvSpPr>
        <p:spPr>
          <a:xfrm>
            <a:off x="838200" y="1558960"/>
            <a:ext cx="8679024" cy="4933914"/>
          </a:xfrm>
        </p:spPr>
        <p:style>
          <a:lnRef idx="2">
            <a:schemeClr val="accent4"/>
          </a:lnRef>
          <a:fillRef idx="1">
            <a:schemeClr val="lt1"/>
          </a:fillRef>
          <a:effectRef idx="0">
            <a:schemeClr val="accent4"/>
          </a:effectRef>
          <a:fontRef idx="minor">
            <a:schemeClr val="dk1"/>
          </a:fontRef>
        </p:style>
        <p:txBody>
          <a:bodyPr>
            <a:noAutofit/>
          </a:bodyPr>
          <a:lstStyle/>
          <a:p>
            <a:pPr marL="0" indent="0" fontAlgn="t">
              <a:buNone/>
            </a:pPr>
            <a:r>
              <a:rPr lang="fr-BE" sz="2400" b="1" dirty="0"/>
              <a:t>Stage d’observation des déterminants de la santé (Q1)</a:t>
            </a:r>
            <a:r>
              <a:rPr lang="fr-BE" sz="1600" dirty="0"/>
              <a:t> </a:t>
            </a:r>
          </a:p>
          <a:p>
            <a:pPr marL="0" indent="0" fontAlgn="t">
              <a:buNone/>
            </a:pPr>
            <a:r>
              <a:rPr lang="fr-BE" sz="1600" dirty="0"/>
              <a:t>Stage d’observation réalisé dans quartier de Bruxelles permettant d’identifier les facteurs qui influencent positivement ou négativement la santé des habitants d’un quartier et des services favorables à la santé des habitants</a:t>
            </a:r>
          </a:p>
          <a:p>
            <a:pPr marL="0" indent="0" fontAlgn="t">
              <a:buNone/>
            </a:pPr>
            <a:r>
              <a:rPr lang="fr-BE" sz="1600" dirty="0"/>
              <a:t>En lien avec les cours de Soins de santé primaire et d’Economie de la Santé</a:t>
            </a:r>
          </a:p>
          <a:p>
            <a:pPr fontAlgn="t">
              <a:buFont typeface="Wingdings" panose="05000000000000000000" pitchFamily="2" charset="2"/>
              <a:buChar char="Ø"/>
            </a:pPr>
            <a:r>
              <a:rPr lang="fr-BE" sz="1800" dirty="0">
                <a:solidFill>
                  <a:prstClr val="black"/>
                </a:solidFill>
                <a:latin typeface="Calibri" panose="020F0502020204030204"/>
              </a:rPr>
              <a:t>Contribue à identifier les politiques sanitaires et sociales en lien avec sa pratique</a:t>
            </a:r>
          </a:p>
          <a:p>
            <a:pPr marL="0" indent="0" fontAlgn="t">
              <a:buNone/>
            </a:pPr>
            <a:endParaRPr lang="fr-BE" sz="1600" dirty="0"/>
          </a:p>
          <a:p>
            <a:pPr marL="0" indent="0" fontAlgn="t">
              <a:buNone/>
            </a:pPr>
            <a:endParaRPr lang="fr-BE" sz="1600" dirty="0"/>
          </a:p>
          <a:p>
            <a:pPr marL="0" indent="0" fontAlgn="t">
              <a:buNone/>
            </a:pPr>
            <a:r>
              <a:rPr lang="fr-BE" sz="2400" b="1" dirty="0"/>
              <a:t>Présentation des organes de représentation professionnelles</a:t>
            </a:r>
            <a:endParaRPr lang="fr-BE" sz="1600" dirty="0"/>
          </a:p>
          <a:p>
            <a:pPr marL="0" indent="0" fontAlgn="t">
              <a:buNone/>
            </a:pPr>
            <a:r>
              <a:rPr lang="fr-BE" sz="1600" dirty="0"/>
              <a:t>Dans le cadre du cours de Aspects juridiques de la profession, les différents organes représentant la profession sont présentés</a:t>
            </a:r>
          </a:p>
          <a:p>
            <a:pPr marL="228600" marR="0" lvl="0" indent="-228600" algn="l" defTabSz="914400" rtl="0" eaLnBrk="1" fontAlgn="t" latinLnBrk="0" hangingPunct="1">
              <a:lnSpc>
                <a:spcPct val="90000"/>
              </a:lnSpc>
              <a:spcBef>
                <a:spcPts val="1000"/>
              </a:spcBef>
              <a:spcAft>
                <a:spcPts val="0"/>
              </a:spcAft>
              <a:buClrTx/>
              <a:buSzTx/>
              <a:buFont typeface="Wingdings" panose="05000000000000000000" pitchFamily="2" charset="2"/>
              <a:buChar char="Ø"/>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Contribue à sensibiliser les étudiants à l’engagement professionnel</a:t>
            </a:r>
          </a:p>
          <a:p>
            <a:pPr marL="0" marR="0" lvl="0" indent="0" algn="l" defTabSz="914400" rtl="0" eaLnBrk="1" fontAlgn="t" latinLnBrk="0" hangingPunct="1">
              <a:lnSpc>
                <a:spcPct val="90000"/>
              </a:lnSpc>
              <a:spcBef>
                <a:spcPts val="1000"/>
              </a:spcBef>
              <a:spcAft>
                <a:spcPts val="0"/>
              </a:spcAft>
              <a:buClrTx/>
              <a:buSzTx/>
              <a:buNone/>
              <a:tabLst/>
              <a:defRPr/>
            </a:pPr>
            <a:endParaRPr lang="fr-BE" sz="1600" dirty="0"/>
          </a:p>
        </p:txBody>
      </p:sp>
      <p:graphicFrame>
        <p:nvGraphicFramePr>
          <p:cNvPr id="5" name="Tableau 4">
            <a:extLst>
              <a:ext uri="{FF2B5EF4-FFF2-40B4-BE49-F238E27FC236}">
                <a16:creationId xmlns:a16="http://schemas.microsoft.com/office/drawing/2014/main" id="{DBB0F710-9F79-BD88-F9D4-4ADEF95F4C47}"/>
              </a:ext>
            </a:extLst>
          </p:cNvPr>
          <p:cNvGraphicFramePr>
            <a:graphicFrameLocks noGrp="1"/>
          </p:cNvGraphicFramePr>
          <p:nvPr>
            <p:extLst>
              <p:ext uri="{D42A27DB-BD31-4B8C-83A1-F6EECF244321}">
                <p14:modId xmlns:p14="http://schemas.microsoft.com/office/powerpoint/2010/main" val="1833211069"/>
              </p:ext>
            </p:extLst>
          </p:nvPr>
        </p:nvGraphicFramePr>
        <p:xfrm>
          <a:off x="9869865" y="1558961"/>
          <a:ext cx="1934916" cy="4933913"/>
        </p:xfrm>
        <a:graphic>
          <a:graphicData uri="http://schemas.openxmlformats.org/drawingml/2006/table">
            <a:tbl>
              <a:tblPr firstRow="1" firstCol="1" bandRow="1">
                <a:tableStyleId>{5C22544A-7EE6-4342-B048-85BDC9FD1C3A}</a:tableStyleId>
              </a:tblPr>
              <a:tblGrid>
                <a:gridCol w="1934916">
                  <a:extLst>
                    <a:ext uri="{9D8B030D-6E8A-4147-A177-3AD203B41FA5}">
                      <a16:colId xmlns:a16="http://schemas.microsoft.com/office/drawing/2014/main" val="2949414889"/>
                    </a:ext>
                  </a:extLst>
                </a:gridCol>
              </a:tblGrid>
              <a:tr h="521587">
                <a:tc>
                  <a:txBody>
                    <a:bodyPr/>
                    <a:lstStyle/>
                    <a:p>
                      <a:pPr algn="ctr"/>
                      <a:r>
                        <a:rPr lang="fr-BE" sz="1400" dirty="0">
                          <a:effectLst/>
                        </a:rPr>
                        <a:t>Acquis de fin de bloc 1</a:t>
                      </a:r>
                    </a:p>
                  </a:txBody>
                  <a:tcPr marL="68580" marR="68580" marT="0" marB="0"/>
                </a:tc>
                <a:extLst>
                  <a:ext uri="{0D108BD9-81ED-4DB2-BD59-A6C34878D82A}">
                    <a16:rowId xmlns:a16="http://schemas.microsoft.com/office/drawing/2014/main" val="4095310891"/>
                  </a:ext>
                </a:extLst>
              </a:tr>
              <a:tr h="1452994">
                <a:tc>
                  <a:txBody>
                    <a:bodyPr/>
                    <a:lstStyle/>
                    <a:p>
                      <a:pPr algn="ctr"/>
                      <a:endParaRPr lang="fr-BE" sz="1100" dirty="0">
                        <a:effectLst/>
                      </a:endParaRPr>
                    </a:p>
                    <a:p>
                      <a:pPr algn="ctr"/>
                      <a:r>
                        <a:rPr lang="fr-BE" sz="1100" dirty="0">
                          <a:effectLst/>
                        </a:rPr>
                        <a:t>Identifie les politiques sanitaires et sociales en lien avec sa pratique</a:t>
                      </a:r>
                    </a:p>
                    <a:p>
                      <a:pPr algn="ct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4292280"/>
                  </a:ext>
                </a:extLst>
              </a:tr>
              <a:tr h="1248084">
                <a:tc>
                  <a:txBody>
                    <a:bodyPr/>
                    <a:lstStyle/>
                    <a:p>
                      <a:pPr algn="ctr"/>
                      <a:endParaRPr lang="fr-BE" sz="1100" dirty="0">
                        <a:effectLst/>
                      </a:endParaRPr>
                    </a:p>
                    <a:p>
                      <a:pPr algn="ctr"/>
                      <a:r>
                        <a:rPr lang="fr-BE" sz="1100" dirty="0">
                          <a:effectLst/>
                        </a:rPr>
                        <a:t>Identifie les spécificités de la discipline infirmière</a:t>
                      </a:r>
                    </a:p>
                    <a:p>
                      <a:pPr algn="ct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8086727"/>
                  </a:ext>
                </a:extLst>
              </a:tr>
              <a:tr h="1248084">
                <a:tc>
                  <a:txBody>
                    <a:bodyPr/>
                    <a:lstStyle/>
                    <a:p>
                      <a:pPr algn="ctr"/>
                      <a:endParaRPr lang="fr-BE" sz="1100" dirty="0">
                        <a:effectLst/>
                      </a:endParaRPr>
                    </a:p>
                    <a:p>
                      <a:pPr algn="ctr"/>
                      <a:r>
                        <a:rPr lang="fr-BE" sz="1100" dirty="0">
                          <a:effectLst/>
                        </a:rPr>
                        <a:t>Identifie les organes de représentation de la profession</a:t>
                      </a:r>
                    </a:p>
                    <a:p>
                      <a:pPr algn="ctr"/>
                      <a:endParaRPr lang="fr-BE"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23828770"/>
                  </a:ext>
                </a:extLst>
              </a:tr>
              <a:tr h="463164">
                <a:tc>
                  <a:txBody>
                    <a:bodyPr/>
                    <a:lstStyle/>
                    <a:p>
                      <a:endParaRPr lang="fr-BE" dirty="0"/>
                    </a:p>
                  </a:txBody>
                  <a:tcPr/>
                </a:tc>
                <a:extLst>
                  <a:ext uri="{0D108BD9-81ED-4DB2-BD59-A6C34878D82A}">
                    <a16:rowId xmlns:a16="http://schemas.microsoft.com/office/drawing/2014/main" val="3147206572"/>
                  </a:ext>
                </a:extLst>
              </a:tr>
            </a:tbl>
          </a:graphicData>
        </a:graphic>
      </p:graphicFrame>
      <p:pic>
        <p:nvPicPr>
          <p:cNvPr id="4" name="Image 3">
            <a:extLst>
              <a:ext uri="{FF2B5EF4-FFF2-40B4-BE49-F238E27FC236}">
                <a16:creationId xmlns:a16="http://schemas.microsoft.com/office/drawing/2014/main" id="{54DD0496-ACFC-DFAB-78BC-7F60444D387A}"/>
              </a:ext>
            </a:extLst>
          </p:cNvPr>
          <p:cNvPicPr>
            <a:picLocks noChangeAspect="1"/>
          </p:cNvPicPr>
          <p:nvPr/>
        </p:nvPicPr>
        <p:blipFill>
          <a:blip r:embed="rId3"/>
          <a:stretch>
            <a:fillRect/>
          </a:stretch>
        </p:blipFill>
        <p:spPr>
          <a:xfrm>
            <a:off x="8271378" y="5596933"/>
            <a:ext cx="1140111" cy="785410"/>
          </a:xfrm>
          <a:prstGeom prst="rect">
            <a:avLst/>
          </a:prstGeom>
        </p:spPr>
      </p:pic>
    </p:spTree>
    <p:extLst>
      <p:ext uri="{BB962C8B-B14F-4D97-AF65-F5344CB8AC3E}">
        <p14:creationId xmlns:p14="http://schemas.microsoft.com/office/powerpoint/2010/main" val="3046471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FDF4084-F878-0688-3A13-F9B452A7392A}"/>
              </a:ext>
            </a:extLst>
          </p:cNvPr>
          <p:cNvSpPr>
            <a:spLocks noGrp="1"/>
          </p:cNvSpPr>
          <p:nvPr>
            <p:ph type="title"/>
          </p:nvPr>
        </p:nvSpPr>
        <p:spPr>
          <a:xfrm>
            <a:off x="723481" y="640080"/>
            <a:ext cx="4290645" cy="3566160"/>
          </a:xfrm>
        </p:spPr>
        <p:txBody>
          <a:bodyPr vert="horz" lIns="91440" tIns="45720" rIns="91440" bIns="45720" rtlCol="0" anchor="b">
            <a:normAutofit/>
          </a:bodyPr>
          <a:lstStyle/>
          <a:p>
            <a:br>
              <a:rPr lang="en-US" sz="4000" dirty="0"/>
            </a:br>
            <a:br>
              <a:rPr lang="en-US" sz="4000" dirty="0"/>
            </a:br>
            <a:r>
              <a:rPr lang="en-US" sz="4000" dirty="0"/>
              <a:t>Bloc 4  </a:t>
            </a:r>
            <a:br>
              <a:rPr lang="en-US" sz="4000" dirty="0"/>
            </a:br>
            <a:r>
              <a:rPr lang="en-US" sz="4000" dirty="0"/>
              <a:t>4ème </a:t>
            </a:r>
            <a:r>
              <a:rPr lang="en-US" sz="4000" dirty="0" err="1"/>
              <a:t>année</a:t>
            </a:r>
            <a:r>
              <a:rPr lang="en-US" sz="4000" dirty="0"/>
              <a:t> BIRSG</a:t>
            </a:r>
            <a:endParaRPr lang="en-US" sz="5400" dirty="0"/>
          </a:p>
        </p:txBody>
      </p:sp>
      <p:sp>
        <p:nvSpPr>
          <p:cNvPr id="4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Photo de dos d’un diplômé portant un chapeau">
            <a:extLst>
              <a:ext uri="{FF2B5EF4-FFF2-40B4-BE49-F238E27FC236}">
                <a16:creationId xmlns:a16="http://schemas.microsoft.com/office/drawing/2014/main" id="{4104BC6D-EA7C-9C04-2039-172C68BCDCCF}"/>
              </a:ext>
            </a:extLst>
          </p:cNvPr>
          <p:cNvPicPr>
            <a:picLocks noChangeAspect="1"/>
          </p:cNvPicPr>
          <p:nvPr/>
        </p:nvPicPr>
        <p:blipFill>
          <a:blip r:embed="rId3"/>
          <a:srcRect l="7756" r="2529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Image 3">
            <a:extLst>
              <a:ext uri="{FF2B5EF4-FFF2-40B4-BE49-F238E27FC236}">
                <a16:creationId xmlns:a16="http://schemas.microsoft.com/office/drawing/2014/main" id="{713E7185-D78E-6990-A63C-0B280E77F3C5}"/>
              </a:ext>
            </a:extLst>
          </p:cNvPr>
          <p:cNvPicPr>
            <a:picLocks noChangeAspect="1"/>
          </p:cNvPicPr>
          <p:nvPr/>
        </p:nvPicPr>
        <p:blipFill>
          <a:blip r:embed="rId4"/>
          <a:stretch>
            <a:fillRect/>
          </a:stretch>
        </p:blipFill>
        <p:spPr>
          <a:xfrm>
            <a:off x="3150294" y="5291192"/>
            <a:ext cx="2274005" cy="1566808"/>
          </a:xfrm>
          <a:prstGeom prst="rect">
            <a:avLst/>
          </a:prstGeom>
        </p:spPr>
      </p:pic>
    </p:spTree>
    <p:extLst>
      <p:ext uri="{BB962C8B-B14F-4D97-AF65-F5344CB8AC3E}">
        <p14:creationId xmlns:p14="http://schemas.microsoft.com/office/powerpoint/2010/main" val="1073545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4C9BF-B660-8AFE-0F71-30452E314AE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C83F917-7FC4-4CA2-BB31-D26FA7CFCD79}"/>
              </a:ext>
            </a:extLst>
          </p:cNvPr>
          <p:cNvSpPr>
            <a:spLocks noGrp="1"/>
          </p:cNvSpPr>
          <p:nvPr>
            <p:ph type="title"/>
          </p:nvPr>
        </p:nvSpPr>
        <p:spPr>
          <a:xfrm>
            <a:off x="838200" y="365126"/>
            <a:ext cx="10966580" cy="931830"/>
          </a:xfrm>
        </p:spPr>
        <p:style>
          <a:lnRef idx="2">
            <a:schemeClr val="accent4">
              <a:shade val="15000"/>
            </a:schemeClr>
          </a:lnRef>
          <a:fillRef idx="1">
            <a:schemeClr val="accent4"/>
          </a:fillRef>
          <a:effectRef idx="0">
            <a:schemeClr val="accent4"/>
          </a:effectRef>
          <a:fontRef idx="minor">
            <a:schemeClr val="lt1"/>
          </a:fontRef>
        </p:style>
        <p:txBody>
          <a:bodyPr>
            <a:normAutofit fontScale="90000"/>
          </a:bodyPr>
          <a:lstStyle/>
          <a:p>
            <a:pPr algn="ctr"/>
            <a:r>
              <a:rPr lang="fr-BE" sz="3600" dirty="0"/>
              <a:t>Leadership Disciplinaire: Activité- Ressource pédagogiques ? </a:t>
            </a:r>
          </a:p>
        </p:txBody>
      </p:sp>
      <p:sp>
        <p:nvSpPr>
          <p:cNvPr id="3" name="Espace réservé du contenu 2">
            <a:extLst>
              <a:ext uri="{FF2B5EF4-FFF2-40B4-BE49-F238E27FC236}">
                <a16:creationId xmlns:a16="http://schemas.microsoft.com/office/drawing/2014/main" id="{A4A0AA3D-E5FD-AB3A-4E1F-84C471BCE37C}"/>
              </a:ext>
            </a:extLst>
          </p:cNvPr>
          <p:cNvSpPr>
            <a:spLocks noGrp="1"/>
          </p:cNvSpPr>
          <p:nvPr>
            <p:ph idx="1"/>
          </p:nvPr>
        </p:nvSpPr>
        <p:spPr>
          <a:xfrm>
            <a:off x="838200" y="1754155"/>
            <a:ext cx="10966580" cy="4738719"/>
          </a:xfrm>
        </p:spPr>
        <p:style>
          <a:lnRef idx="2">
            <a:schemeClr val="accent4"/>
          </a:lnRef>
          <a:fillRef idx="1">
            <a:schemeClr val="lt1"/>
          </a:fillRef>
          <a:effectRef idx="0">
            <a:schemeClr val="accent4"/>
          </a:effectRef>
          <a:fontRef idx="minor">
            <a:schemeClr val="dk1"/>
          </a:fontRef>
        </p:style>
        <p:txBody>
          <a:bodyPr>
            <a:noAutofit/>
          </a:bodyPr>
          <a:lstStyle/>
          <a:p>
            <a:pPr marL="0" indent="0" algn="l" rtl="0" eaLnBrk="1" fontAlgn="t" latinLnBrk="0" hangingPunct="1">
              <a:buNone/>
            </a:pPr>
            <a:r>
              <a:rPr lang="fr-BE" sz="2400" b="1" dirty="0"/>
              <a:t>Stage à orientation Leadership et Séminaire (Q7/8) </a:t>
            </a:r>
          </a:p>
          <a:p>
            <a:pPr marL="0" indent="0" algn="l" rtl="0" eaLnBrk="1" fontAlgn="t" latinLnBrk="0" hangingPunct="1">
              <a:buNone/>
            </a:pPr>
            <a:endParaRPr lang="fr-BE" sz="1400" b="1" dirty="0"/>
          </a:p>
          <a:p>
            <a:pPr marL="0" marR="0" lvl="0" indent="0" fontAlgn="base">
              <a:spcAft>
                <a:spcPts val="0"/>
              </a:spcAft>
              <a:buClrTx/>
              <a:buSzTx/>
              <a:buNone/>
              <a:tabLst/>
              <a:defRPr/>
            </a:pPr>
            <a:r>
              <a:rPr lang="fr-BE" sz="1600" dirty="0"/>
              <a:t>Stage d’une durée de 6 semaines réalisé dans une unité de soins ou un service spécifique en vue de comprendre comment le leadership infirmier s’exerce au sein de l’équipe et de l’institution. Il ne s’agit pas d’un stage de « management ».</a:t>
            </a:r>
          </a:p>
          <a:p>
            <a:pPr marL="0" marR="0" lvl="0" indent="0" fontAlgn="base">
              <a:spcAft>
                <a:spcPts val="0"/>
              </a:spcAft>
              <a:buClrTx/>
              <a:buSzTx/>
              <a:buNone/>
              <a:tabLst/>
              <a:defRPr/>
            </a:pPr>
            <a:r>
              <a:rPr lang="fr-BE" sz="1600" dirty="0"/>
              <a:t>Tout en réalisant les activités infirmières qui lui sont confiées, ce stage permet à l’</a:t>
            </a:r>
            <a:r>
              <a:rPr lang="fr-BE" sz="1600" dirty="0" err="1"/>
              <a:t>étudiant.e</a:t>
            </a:r>
            <a:r>
              <a:rPr lang="fr-BE" sz="1600" dirty="0"/>
              <a:t> :</a:t>
            </a:r>
          </a:p>
          <a:p>
            <a:pPr marR="0" lvl="0" fontAlgn="base">
              <a:lnSpc>
                <a:spcPct val="100000"/>
              </a:lnSpc>
              <a:spcAft>
                <a:spcPts val="0"/>
              </a:spcAft>
              <a:buClrTx/>
              <a:buSzTx/>
              <a:tabLst/>
              <a:defRPr/>
            </a:pPr>
            <a:r>
              <a:rPr lang="fr-BE" sz="1600" dirty="0"/>
              <a:t>de découvrir comment le leadership infirmier peut s'exercer/s'exerce dans une unité de soins/une institution de soins, au sein de l’équipe et non pas exclusivement auprès du responsable de l’unité</a:t>
            </a:r>
          </a:p>
          <a:p>
            <a:pPr marR="0" lvl="0" fontAlgn="base">
              <a:lnSpc>
                <a:spcPct val="100000"/>
              </a:lnSpc>
              <a:spcAft>
                <a:spcPts val="0"/>
              </a:spcAft>
              <a:buClrTx/>
              <a:buSzTx/>
              <a:tabLst/>
              <a:defRPr/>
            </a:pPr>
            <a:r>
              <a:rPr lang="fr-BE" sz="1600" dirty="0"/>
              <a:t>d’identifier ses dispositions personnelles à faire preuve de leadership </a:t>
            </a:r>
          </a:p>
          <a:p>
            <a:pPr marR="0" lvl="0" fontAlgn="base">
              <a:lnSpc>
                <a:spcPct val="100000"/>
              </a:lnSpc>
              <a:spcAft>
                <a:spcPts val="0"/>
              </a:spcAft>
              <a:buClrTx/>
              <a:buSzTx/>
              <a:tabLst/>
              <a:defRPr/>
            </a:pPr>
            <a:r>
              <a:rPr lang="fr-BE" sz="1600" dirty="0"/>
              <a:t>de développer sa compétence à exercer un leadership disciplinaire </a:t>
            </a:r>
          </a:p>
          <a:p>
            <a:pPr marL="0" marR="0" lvl="0" indent="0" fontAlgn="base">
              <a:lnSpc>
                <a:spcPct val="100000"/>
              </a:lnSpc>
              <a:spcAft>
                <a:spcPts val="0"/>
              </a:spcAft>
              <a:buClrTx/>
              <a:buSzTx/>
              <a:buNone/>
              <a:tabLst/>
              <a:defRPr/>
            </a:pPr>
            <a:endParaRPr lang="fr-BE" sz="1400" dirty="0"/>
          </a:p>
          <a:p>
            <a:pPr marR="0" lvl="0" fontAlgn="base">
              <a:spcAft>
                <a:spcPts val="0"/>
              </a:spcAft>
              <a:buClrTx/>
              <a:buSzTx/>
              <a:buFont typeface="Wingdings" panose="05000000000000000000" pitchFamily="2" charset="2"/>
              <a:buChar char="Ø"/>
              <a:tabLst/>
              <a:defRPr/>
            </a:pPr>
            <a:r>
              <a:rPr lang="fr-BE" sz="1800" dirty="0"/>
              <a:t>Séminaires et supervisions permettent d’accompagner l’étudiant dans son observation des différentes formes de leadership au quotidien et d’intégrer les notions de leadership à un contexte institutionnel</a:t>
            </a:r>
          </a:p>
          <a:p>
            <a:pPr marR="0" lvl="0" fontAlgn="base">
              <a:spcAft>
                <a:spcPts val="0"/>
              </a:spcAft>
              <a:buClrTx/>
              <a:buSzTx/>
              <a:buFont typeface="Wingdings" panose="05000000000000000000" pitchFamily="2" charset="2"/>
              <a:buChar char="Ø"/>
              <a:tabLst/>
              <a:defRPr/>
            </a:pPr>
            <a:r>
              <a:rPr lang="fr-BE" sz="1800" dirty="0"/>
              <a:t> + Séminaire spécifique de formation aux pratiques collaboratives incluant le patient partenaire (1 journée par étudiant)</a:t>
            </a:r>
            <a:endParaRPr lang="fr-BE" dirty="0"/>
          </a:p>
        </p:txBody>
      </p:sp>
      <p:pic>
        <p:nvPicPr>
          <p:cNvPr id="4" name="Image 3">
            <a:extLst>
              <a:ext uri="{FF2B5EF4-FFF2-40B4-BE49-F238E27FC236}">
                <a16:creationId xmlns:a16="http://schemas.microsoft.com/office/drawing/2014/main" id="{1AC65FC2-F98E-E736-50E7-2418EDDACF9C}"/>
              </a:ext>
            </a:extLst>
          </p:cNvPr>
          <p:cNvPicPr>
            <a:picLocks noChangeAspect="1"/>
          </p:cNvPicPr>
          <p:nvPr/>
        </p:nvPicPr>
        <p:blipFill>
          <a:blip r:embed="rId3"/>
          <a:stretch>
            <a:fillRect/>
          </a:stretch>
        </p:blipFill>
        <p:spPr>
          <a:xfrm>
            <a:off x="10897438" y="1852339"/>
            <a:ext cx="842028" cy="580164"/>
          </a:xfrm>
          <a:prstGeom prst="rect">
            <a:avLst/>
          </a:prstGeom>
        </p:spPr>
      </p:pic>
    </p:spTree>
    <p:extLst>
      <p:ext uri="{BB962C8B-B14F-4D97-AF65-F5344CB8AC3E}">
        <p14:creationId xmlns:p14="http://schemas.microsoft.com/office/powerpoint/2010/main" val="363114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9F865-7B0B-CC84-0176-57FD086E654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BC8B38A-9BCD-6F53-40ED-0F548CFAE775}"/>
              </a:ext>
            </a:extLst>
          </p:cNvPr>
          <p:cNvSpPr>
            <a:spLocks noGrp="1"/>
          </p:cNvSpPr>
          <p:nvPr>
            <p:ph type="title"/>
          </p:nvPr>
        </p:nvSpPr>
        <p:spPr>
          <a:xfrm>
            <a:off x="622169" y="365126"/>
            <a:ext cx="11386329" cy="931830"/>
          </a:xfrm>
        </p:spPr>
        <p:style>
          <a:lnRef idx="2">
            <a:schemeClr val="accent4">
              <a:shade val="15000"/>
            </a:schemeClr>
          </a:lnRef>
          <a:fillRef idx="1">
            <a:schemeClr val="accent4"/>
          </a:fillRef>
          <a:effectRef idx="0">
            <a:schemeClr val="accent4"/>
          </a:effectRef>
          <a:fontRef idx="minor">
            <a:schemeClr val="lt1"/>
          </a:fontRef>
        </p:style>
        <p:txBody>
          <a:bodyPr>
            <a:normAutofit/>
          </a:bodyPr>
          <a:lstStyle/>
          <a:p>
            <a:pPr algn="ctr"/>
            <a:r>
              <a:rPr lang="fr-BE" sz="3600" dirty="0"/>
              <a:t>Leadership Disciplinaire: Activité- Ressource pédagogiques ? </a:t>
            </a:r>
          </a:p>
        </p:txBody>
      </p:sp>
      <p:sp>
        <p:nvSpPr>
          <p:cNvPr id="3" name="Espace réservé du contenu 2">
            <a:extLst>
              <a:ext uri="{FF2B5EF4-FFF2-40B4-BE49-F238E27FC236}">
                <a16:creationId xmlns:a16="http://schemas.microsoft.com/office/drawing/2014/main" id="{B5AEE4E4-5D2D-8998-DFA5-54E4A647E66B}"/>
              </a:ext>
            </a:extLst>
          </p:cNvPr>
          <p:cNvSpPr>
            <a:spLocks noGrp="1"/>
          </p:cNvSpPr>
          <p:nvPr>
            <p:ph idx="1"/>
          </p:nvPr>
        </p:nvSpPr>
        <p:spPr>
          <a:xfrm>
            <a:off x="622169" y="1521637"/>
            <a:ext cx="5674936" cy="5107039"/>
          </a:xfrm>
        </p:spPr>
        <p:style>
          <a:lnRef idx="2">
            <a:schemeClr val="accent4"/>
          </a:lnRef>
          <a:fillRef idx="1">
            <a:schemeClr val="lt1"/>
          </a:fillRef>
          <a:effectRef idx="0">
            <a:schemeClr val="accent4"/>
          </a:effectRef>
          <a:fontRef idx="minor">
            <a:schemeClr val="dk1"/>
          </a:fontRef>
        </p:style>
        <p:txBody>
          <a:bodyPr>
            <a:noAutofit/>
          </a:bodyPr>
          <a:lstStyle/>
          <a:p>
            <a:pPr marL="0" marR="0" lvl="0" indent="0" fontAlgn="base">
              <a:spcAft>
                <a:spcPts val="0"/>
              </a:spcAft>
              <a:buClrTx/>
              <a:buSzTx/>
              <a:buNone/>
              <a:tabLst/>
              <a:defRPr/>
            </a:pPr>
            <a:endParaRPr lang="fr-BE" sz="100" dirty="0"/>
          </a:p>
          <a:p>
            <a:pPr marR="0" lvl="0" fontAlgn="base">
              <a:spcAft>
                <a:spcPts val="0"/>
              </a:spcAft>
              <a:buClrTx/>
              <a:buSzTx/>
              <a:buFont typeface="Wingdings" panose="05000000000000000000" pitchFamily="2" charset="2"/>
              <a:buChar char="Ø"/>
              <a:tabLst/>
              <a:defRPr/>
            </a:pPr>
            <a:r>
              <a:rPr lang="fr-BE" sz="1800" dirty="0"/>
              <a:t>Ce stage permet à l’</a:t>
            </a:r>
            <a:r>
              <a:rPr lang="fr-BE" sz="1800" dirty="0" err="1"/>
              <a:t>étudiant.e</a:t>
            </a:r>
            <a:r>
              <a:rPr lang="fr-BE" sz="1800" dirty="0"/>
              <a:t> </a:t>
            </a:r>
            <a:endParaRPr lang="fr-BE" sz="900" dirty="0"/>
          </a:p>
          <a:p>
            <a:pPr lvl="1" fontAlgn="base">
              <a:defRPr/>
            </a:pPr>
            <a:r>
              <a:rPr lang="fr-BE" sz="1600" dirty="0"/>
              <a:t>d’exercer un leadership clinique lors de la prise en soins des patients </a:t>
            </a:r>
          </a:p>
          <a:p>
            <a:pPr lvl="1" fontAlgn="base">
              <a:defRPr/>
            </a:pPr>
            <a:r>
              <a:rPr lang="fr-BE" sz="1600" dirty="0"/>
              <a:t>de découvrir les 4 domaines principaux dans lesquels s’exerce le leadership infirmier (clinique, organisationnel, pédagogique et politique) </a:t>
            </a:r>
          </a:p>
          <a:p>
            <a:pPr lvl="1" fontAlgn="base">
              <a:defRPr/>
            </a:pPr>
            <a:r>
              <a:rPr lang="fr-BE" sz="1600" dirty="0"/>
              <a:t>d’identifier chez les professionnels certaines capacités nécessaires à l'exercice du leadership afin de s’en inspirer </a:t>
            </a:r>
          </a:p>
          <a:p>
            <a:pPr lvl="1" fontAlgn="base">
              <a:defRPr/>
            </a:pPr>
            <a:r>
              <a:rPr lang="fr-BE" sz="1600" dirty="0"/>
              <a:t>de comprendre les facteurs d’influence (personnels et contextuels) de l’exercice du leadership afin de renforcer son </a:t>
            </a:r>
            <a:r>
              <a:rPr lang="fr-BE" sz="1600" dirty="0" err="1"/>
              <a:t>empowerment</a:t>
            </a:r>
            <a:endParaRPr lang="fr-BE" sz="1600" dirty="0"/>
          </a:p>
          <a:p>
            <a:pPr lvl="1" fontAlgn="base">
              <a:defRPr/>
            </a:pPr>
            <a:r>
              <a:rPr lang="fr-BE" sz="1600" dirty="0"/>
              <a:t>d’identifier ses forces et ses points d’amélioration en lien avec l'exercice d'un leadership</a:t>
            </a:r>
          </a:p>
          <a:p>
            <a:pPr marL="457200" lvl="1" indent="0" fontAlgn="base">
              <a:buNone/>
              <a:defRPr/>
            </a:pPr>
            <a:endParaRPr lang="fr-BE" sz="1800" dirty="0"/>
          </a:p>
          <a:p>
            <a:pPr>
              <a:buFont typeface="Wingdings" panose="05000000000000000000" pitchFamily="2" charset="2"/>
              <a:buChar char="Ø"/>
            </a:pPr>
            <a:r>
              <a:rPr lang="fr-BE" sz="1800" dirty="0"/>
              <a:t>Feed-back des terrains de stage? </a:t>
            </a:r>
          </a:p>
          <a:p>
            <a:pPr lvl="1">
              <a:buFont typeface="Wingdings" panose="05000000000000000000" pitchFamily="2" charset="2"/>
              <a:buChar char="Ø"/>
            </a:pPr>
            <a:r>
              <a:rPr lang="fr-BE" sz="1400" dirty="0"/>
              <a:t>curiosité, puis intérêt: volonté de collaborer, rester dans l’actualité</a:t>
            </a:r>
          </a:p>
          <a:p>
            <a:pPr lvl="1">
              <a:buFont typeface="Wingdings" panose="05000000000000000000" pitchFamily="2" charset="2"/>
              <a:buChar char="Ø"/>
            </a:pPr>
            <a:r>
              <a:rPr lang="fr-BE" sz="1400" dirty="0"/>
              <a:t>valorisation de l’équipe dans son ensemble </a:t>
            </a:r>
          </a:p>
          <a:p>
            <a:pPr lvl="1">
              <a:buFont typeface="Wingdings" panose="05000000000000000000" pitchFamily="2" charset="2"/>
              <a:buChar char="Ø"/>
            </a:pPr>
            <a:r>
              <a:rPr lang="fr-BE" sz="1400" dirty="0"/>
              <a:t>appropriation progressive du terrain: partenariat </a:t>
            </a:r>
          </a:p>
          <a:p>
            <a:pPr marL="0" indent="0">
              <a:buNone/>
            </a:pPr>
            <a:r>
              <a:rPr lang="fr-BE" sz="1800" b="1" i="0" u="none" strike="noStrike" kern="1200" dirty="0">
                <a:solidFill>
                  <a:srgbClr val="FFFFFF"/>
                </a:solidFill>
                <a:effectLst/>
                <a:latin typeface="Calibri" panose="020F0502020204030204" pitchFamily="34" charset="0"/>
              </a:rPr>
              <a:t>/Acquis</a:t>
            </a:r>
            <a:endParaRPr lang="fr-BE" dirty="0"/>
          </a:p>
        </p:txBody>
      </p:sp>
      <p:sp>
        <p:nvSpPr>
          <p:cNvPr id="6" name="ZoneTexte 5">
            <a:extLst>
              <a:ext uri="{FF2B5EF4-FFF2-40B4-BE49-F238E27FC236}">
                <a16:creationId xmlns:a16="http://schemas.microsoft.com/office/drawing/2014/main" id="{6A4E332E-F738-B3A1-940F-7B3256EC58C4}"/>
              </a:ext>
            </a:extLst>
          </p:cNvPr>
          <p:cNvSpPr txBox="1"/>
          <p:nvPr/>
        </p:nvSpPr>
        <p:spPr>
          <a:xfrm>
            <a:off x="6503437" y="1521638"/>
            <a:ext cx="5505061" cy="51070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R="0" lvl="0" algn="l" defTabSz="914400" rtl="0" eaLnBrk="1" fontAlgn="base" latinLnBrk="0" hangingPunct="1">
              <a:lnSpc>
                <a:spcPct val="90000"/>
              </a:lnSpc>
              <a:spcBef>
                <a:spcPts val="1000"/>
              </a:spcBef>
              <a:spcAft>
                <a:spcPts val="0"/>
              </a:spcAft>
              <a:buClrTx/>
              <a:buSzTx/>
              <a:tabLst/>
              <a:defRPr/>
            </a:pPr>
            <a:r>
              <a:rPr kumimoji="0" lang="fr-BE" i="0" strike="noStrike" kern="1200" cap="none" spc="0" normalizeH="0" baseline="0" noProof="0" dirty="0">
                <a:ln>
                  <a:noFill/>
                </a:ln>
                <a:solidFill>
                  <a:prstClr val="black"/>
                </a:solidFill>
                <a:effectLst/>
                <a:uLnTx/>
                <a:uFillTx/>
                <a:latin typeface="Calibri" panose="020F0502020204030204"/>
                <a:ea typeface="+mn-ea"/>
                <a:cs typeface="+mn-cs"/>
              </a:rPr>
              <a:t>Quelques exemples d’activité de stage</a:t>
            </a:r>
            <a:endParaRPr lang="fr-BE" sz="1500" u="sng" dirty="0">
              <a:solidFill>
                <a:prstClr val="black"/>
              </a:solidFill>
              <a:latin typeface="Calibri" panose="020F0502020204030204"/>
            </a:endParaRPr>
          </a:p>
          <a:p>
            <a:pPr marR="0" lvl="0" algn="l" defTabSz="914400" rtl="0" eaLnBrk="1" fontAlgn="base" latinLnBrk="0" hangingPunct="1">
              <a:lnSpc>
                <a:spcPct val="90000"/>
              </a:lnSpc>
              <a:spcBef>
                <a:spcPts val="1000"/>
              </a:spcBef>
              <a:spcAft>
                <a:spcPts val="0"/>
              </a:spcAft>
              <a:buClrTx/>
              <a:buSzTx/>
              <a:tabLst/>
              <a:defRPr/>
            </a:pPr>
            <a:r>
              <a:rPr kumimoji="0" lang="fr-BE" sz="1500" b="0" i="0" strike="noStrike" kern="1200" cap="none" spc="0" normalizeH="0" baseline="0" noProof="0" dirty="0">
                <a:ln>
                  <a:noFill/>
                </a:ln>
                <a:solidFill>
                  <a:prstClr val="black"/>
                </a:solidFill>
                <a:effectLst/>
                <a:uLnTx/>
                <a:uFillTx/>
                <a:latin typeface="Calibri" panose="020F0502020204030204"/>
                <a:ea typeface="+mn-ea"/>
                <a:cs typeface="+mn-cs"/>
              </a:rPr>
              <a:t>Gestion des soins : gestion d’un couloir, délégation d’actes, organisation et répartition du travail… </a:t>
            </a:r>
          </a:p>
          <a:p>
            <a:pPr marR="0" lvl="0" algn="l" defTabSz="914400" rtl="0" eaLnBrk="1" fontAlgn="base" latinLnBrk="0" hangingPunct="1">
              <a:lnSpc>
                <a:spcPct val="90000"/>
              </a:lnSpc>
              <a:spcBef>
                <a:spcPts val="1000"/>
              </a:spcBef>
              <a:spcAft>
                <a:spcPts val="0"/>
              </a:spcAft>
              <a:buClrTx/>
              <a:buSzTx/>
              <a:tabLst/>
              <a:defRPr/>
            </a:pPr>
            <a:r>
              <a:rPr kumimoji="0" lang="fr-BE" sz="1500" b="0" i="0" strike="noStrike" kern="1200" cap="none" spc="0" normalizeH="0" baseline="0" noProof="0" dirty="0">
                <a:ln>
                  <a:noFill/>
                </a:ln>
                <a:solidFill>
                  <a:prstClr val="black"/>
                </a:solidFill>
                <a:effectLst/>
                <a:uLnTx/>
                <a:uFillTx/>
                <a:latin typeface="Calibri" panose="020F0502020204030204"/>
                <a:ea typeface="+mn-ea"/>
                <a:cs typeface="+mn-cs"/>
              </a:rPr>
              <a:t>Cadres infirmiers : rencontres avec des cadres infirmiers afin de mieux comprendre leurs missions, activités des infirmiers chefs et chefs de service, missions des ICANE et autres responsables. </a:t>
            </a:r>
            <a:endParaRPr lang="fr-BE" sz="1500" dirty="0">
              <a:solidFill>
                <a:prstClr val="black"/>
              </a:solidFill>
              <a:latin typeface="Calibri" panose="020F0502020204030204"/>
            </a:endParaRPr>
          </a:p>
          <a:p>
            <a:pPr marR="0" lvl="0" algn="l" defTabSz="914400" rtl="0" eaLnBrk="1" fontAlgn="base" latinLnBrk="0" hangingPunct="1">
              <a:lnSpc>
                <a:spcPct val="90000"/>
              </a:lnSpc>
              <a:spcBef>
                <a:spcPts val="1000"/>
              </a:spcBef>
              <a:spcAft>
                <a:spcPts val="0"/>
              </a:spcAft>
              <a:buClrTx/>
              <a:buSzTx/>
              <a:tabLst/>
              <a:defRPr/>
            </a:pPr>
            <a:r>
              <a:rPr kumimoji="0" lang="fr-BE" sz="1500" b="0" i="0" strike="noStrike" kern="1200" cap="none" spc="0" normalizeH="0" baseline="0" noProof="0" dirty="0">
                <a:ln>
                  <a:noFill/>
                </a:ln>
                <a:solidFill>
                  <a:prstClr val="black"/>
                </a:solidFill>
                <a:effectLst/>
                <a:uLnTx/>
                <a:uFillTx/>
                <a:latin typeface="Calibri" panose="020F0502020204030204"/>
                <a:ea typeface="+mn-ea"/>
                <a:cs typeface="+mn-cs"/>
              </a:rPr>
              <a:t>Gestion des horaires, des flux des patients, collaboration avec le secrétariat, avec l’équipe interprofessionnelle… </a:t>
            </a:r>
          </a:p>
          <a:p>
            <a:pPr marR="0" lvl="0" algn="l" defTabSz="914400" rtl="0" eaLnBrk="1" fontAlgn="base" latinLnBrk="0" hangingPunct="1">
              <a:lnSpc>
                <a:spcPct val="90000"/>
              </a:lnSpc>
              <a:spcBef>
                <a:spcPts val="1000"/>
              </a:spcBef>
              <a:spcAft>
                <a:spcPts val="0"/>
              </a:spcAft>
              <a:buClrTx/>
              <a:buSzTx/>
              <a:tabLst/>
              <a:defRPr/>
            </a:pPr>
            <a:r>
              <a:rPr kumimoji="0" lang="fr-BE" sz="1500" b="0" i="0" strike="noStrike" kern="1200" cap="none" spc="0" normalizeH="0" baseline="0" noProof="0" dirty="0">
                <a:ln>
                  <a:noFill/>
                </a:ln>
                <a:solidFill>
                  <a:prstClr val="black"/>
                </a:solidFill>
                <a:effectLst/>
                <a:uLnTx/>
                <a:uFillTx/>
                <a:latin typeface="Calibri" panose="020F0502020204030204"/>
                <a:ea typeface="+mn-ea"/>
                <a:cs typeface="+mn-cs"/>
              </a:rPr>
              <a:t>Pratique avancée : rencontre avec des infirmiers spécialisés dans différents domaines de la pratique clinique : douleur, hygiène, soins de plaie, diabétologie… </a:t>
            </a:r>
          </a:p>
          <a:p>
            <a:pPr marR="0" lvl="0" algn="l" defTabSz="914400" rtl="0" eaLnBrk="1" fontAlgn="base" latinLnBrk="0" hangingPunct="1">
              <a:lnSpc>
                <a:spcPct val="90000"/>
              </a:lnSpc>
              <a:spcBef>
                <a:spcPts val="1000"/>
              </a:spcBef>
              <a:spcAft>
                <a:spcPts val="0"/>
              </a:spcAft>
              <a:buClrTx/>
              <a:buSzTx/>
              <a:tabLst/>
              <a:defRPr/>
            </a:pPr>
            <a:r>
              <a:rPr kumimoji="0" lang="fr-BE" sz="1500" b="0" i="0" strike="noStrike" kern="1200" cap="none" spc="0" normalizeH="0" baseline="0" noProof="0" dirty="0">
                <a:ln>
                  <a:noFill/>
                </a:ln>
                <a:solidFill>
                  <a:prstClr val="black"/>
                </a:solidFill>
                <a:effectLst/>
                <a:uLnTx/>
                <a:uFillTx/>
                <a:latin typeface="Calibri" panose="020F0502020204030204"/>
                <a:ea typeface="+mn-ea"/>
                <a:cs typeface="+mn-cs"/>
              </a:rPr>
              <a:t>Gestion administrative : DIRHM, RH, gestion de la qualité, dossier informatisé </a:t>
            </a:r>
          </a:p>
          <a:p>
            <a:pPr marR="0" lvl="0" algn="l" defTabSz="914400" rtl="0" eaLnBrk="1" fontAlgn="base" latinLnBrk="0" hangingPunct="1">
              <a:lnSpc>
                <a:spcPct val="90000"/>
              </a:lnSpc>
              <a:spcBef>
                <a:spcPts val="1000"/>
              </a:spcBef>
              <a:spcAft>
                <a:spcPts val="0"/>
              </a:spcAft>
              <a:buClrTx/>
              <a:buSzTx/>
              <a:tabLst/>
              <a:defRPr/>
            </a:pPr>
            <a:r>
              <a:rPr kumimoji="0" lang="fr-BE" sz="1500" b="0" i="0" strike="noStrike" kern="1200" cap="none" spc="0" normalizeH="0" baseline="0" noProof="0" dirty="0">
                <a:ln>
                  <a:noFill/>
                </a:ln>
                <a:solidFill>
                  <a:prstClr val="black"/>
                </a:solidFill>
                <a:effectLst/>
                <a:uLnTx/>
                <a:uFillTx/>
                <a:latin typeface="Calibri" panose="020F0502020204030204"/>
                <a:ea typeface="+mn-ea"/>
                <a:cs typeface="+mn-cs"/>
              </a:rPr>
              <a:t>Pédagogie : s’intéresser aux formations suivies par les infirmières, missions des référents étudiants, mission des ICANE, accueil et accompagnement des </a:t>
            </a:r>
            <a:r>
              <a:rPr kumimoji="0" lang="fr-BE" sz="1500" b="0" i="0" strike="noStrike" kern="1200" cap="none" spc="0" normalizeH="0" baseline="0" noProof="0" dirty="0" err="1">
                <a:ln>
                  <a:noFill/>
                </a:ln>
                <a:solidFill>
                  <a:prstClr val="black"/>
                </a:solidFill>
                <a:effectLst/>
                <a:uLnTx/>
                <a:uFillTx/>
                <a:latin typeface="Calibri" panose="020F0502020204030204"/>
                <a:ea typeface="+mn-ea"/>
                <a:cs typeface="+mn-cs"/>
              </a:rPr>
              <a:t>étudiant.e.s</a:t>
            </a:r>
            <a:r>
              <a:rPr kumimoji="0" lang="fr-BE" sz="1500" b="0" i="0" strike="noStrike" kern="1200" cap="none" spc="0" normalizeH="0" baseline="0" noProof="0" dirty="0">
                <a:ln>
                  <a:noFill/>
                </a:ln>
                <a:solidFill>
                  <a:prstClr val="black"/>
                </a:solidFill>
                <a:effectLst/>
                <a:uLnTx/>
                <a:uFillTx/>
                <a:latin typeface="Calibri" panose="020F0502020204030204"/>
                <a:ea typeface="+mn-ea"/>
                <a:cs typeface="+mn-cs"/>
              </a:rPr>
              <a:t>… </a:t>
            </a:r>
          </a:p>
          <a:p>
            <a:pPr marR="0" lvl="0" algn="l" defTabSz="914400" rtl="0" eaLnBrk="1" fontAlgn="base" latinLnBrk="0" hangingPunct="1">
              <a:lnSpc>
                <a:spcPct val="90000"/>
              </a:lnSpc>
              <a:spcBef>
                <a:spcPts val="1000"/>
              </a:spcBef>
              <a:spcAft>
                <a:spcPts val="0"/>
              </a:spcAft>
              <a:buClrTx/>
              <a:buSzTx/>
              <a:tabLst/>
              <a:defRPr/>
            </a:pPr>
            <a:r>
              <a:rPr kumimoji="0" lang="fr-BE" sz="1500" b="0" i="0" strike="noStrike" kern="1200" cap="none" spc="0" normalizeH="0" baseline="0" noProof="0" dirty="0">
                <a:ln>
                  <a:noFill/>
                </a:ln>
                <a:solidFill>
                  <a:prstClr val="black"/>
                </a:solidFill>
                <a:effectLst/>
                <a:uLnTx/>
                <a:uFillTx/>
                <a:latin typeface="Calibri" panose="020F0502020204030204"/>
                <a:ea typeface="+mn-ea"/>
                <a:cs typeface="+mn-cs"/>
              </a:rPr>
              <a:t>Institution : découverte de l’institution et des organes dans lesquels le personnel infirmier est impliqué et/ou représenté </a:t>
            </a:r>
          </a:p>
          <a:p>
            <a:pPr marR="0" lvl="0" algn="l" defTabSz="914400" rtl="0" eaLnBrk="1" fontAlgn="base" latinLnBrk="0" hangingPunct="1">
              <a:lnSpc>
                <a:spcPct val="90000"/>
              </a:lnSpc>
              <a:spcBef>
                <a:spcPts val="1000"/>
              </a:spcBef>
              <a:spcAft>
                <a:spcPts val="0"/>
              </a:spcAft>
              <a:buClrTx/>
              <a:buSzTx/>
              <a:tabLst/>
              <a:defRPr/>
            </a:pPr>
            <a:endParaRPr kumimoji="0" lang="fr-BE" sz="1500" b="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9FF81DE1-1B66-BA78-9711-4952B2AD23EF}"/>
              </a:ext>
            </a:extLst>
          </p:cNvPr>
          <p:cNvPicPr>
            <a:picLocks noChangeAspect="1"/>
          </p:cNvPicPr>
          <p:nvPr/>
        </p:nvPicPr>
        <p:blipFill>
          <a:blip r:embed="rId3"/>
          <a:stretch>
            <a:fillRect/>
          </a:stretch>
        </p:blipFill>
        <p:spPr>
          <a:xfrm>
            <a:off x="5446478" y="5978321"/>
            <a:ext cx="746932" cy="514553"/>
          </a:xfrm>
          <a:prstGeom prst="rect">
            <a:avLst/>
          </a:prstGeom>
        </p:spPr>
      </p:pic>
    </p:spTree>
    <p:extLst>
      <p:ext uri="{BB962C8B-B14F-4D97-AF65-F5344CB8AC3E}">
        <p14:creationId xmlns:p14="http://schemas.microsoft.com/office/powerpoint/2010/main" val="2086747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8A7FA76-0FF3-AFCD-0CDA-E733925C87D7}"/>
              </a:ext>
            </a:extLst>
          </p:cNvPr>
          <p:cNvSpPr>
            <a:spLocks noGrp="1"/>
          </p:cNvSpPr>
          <p:nvPr>
            <p:ph type="title"/>
          </p:nvPr>
        </p:nvSpPr>
        <p:spPr>
          <a:xfrm>
            <a:off x="645065" y="1463040"/>
            <a:ext cx="3796306" cy="2690949"/>
          </a:xfrm>
        </p:spPr>
        <p:txBody>
          <a:bodyPr anchor="t">
            <a:normAutofit/>
          </a:bodyPr>
          <a:lstStyle/>
          <a:p>
            <a:r>
              <a:rPr lang="fr-BE" sz="4800" dirty="0"/>
              <a:t>Conclusion</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Espace réservé du contenu 2">
            <a:extLst>
              <a:ext uri="{FF2B5EF4-FFF2-40B4-BE49-F238E27FC236}">
                <a16:creationId xmlns:a16="http://schemas.microsoft.com/office/drawing/2014/main" id="{9AC9D7B3-D2FD-DA5B-4945-EAA9F8700683}"/>
              </a:ext>
            </a:extLst>
          </p:cNvPr>
          <p:cNvGraphicFramePr>
            <a:graphicFrameLocks noGrp="1"/>
          </p:cNvGraphicFramePr>
          <p:nvPr>
            <p:ph idx="1"/>
            <p:extLst>
              <p:ext uri="{D42A27DB-BD31-4B8C-83A1-F6EECF244321}">
                <p14:modId xmlns:p14="http://schemas.microsoft.com/office/powerpoint/2010/main" val="3995168695"/>
              </p:ext>
            </p:extLst>
          </p:nvPr>
        </p:nvGraphicFramePr>
        <p:xfrm>
          <a:off x="5168202" y="354959"/>
          <a:ext cx="6378733" cy="5682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 3">
            <a:extLst>
              <a:ext uri="{FF2B5EF4-FFF2-40B4-BE49-F238E27FC236}">
                <a16:creationId xmlns:a16="http://schemas.microsoft.com/office/drawing/2014/main" id="{8BF3E44F-C1C6-0D07-CD0E-00FE689B692E}"/>
              </a:ext>
            </a:extLst>
          </p:cNvPr>
          <p:cNvPicPr>
            <a:picLocks noChangeAspect="1"/>
          </p:cNvPicPr>
          <p:nvPr/>
        </p:nvPicPr>
        <p:blipFill>
          <a:blip r:embed="rId8"/>
          <a:stretch>
            <a:fillRect/>
          </a:stretch>
        </p:blipFill>
        <p:spPr>
          <a:xfrm>
            <a:off x="11263303" y="180863"/>
            <a:ext cx="843478" cy="581063"/>
          </a:xfrm>
          <a:prstGeom prst="rect">
            <a:avLst/>
          </a:prstGeom>
        </p:spPr>
      </p:pic>
    </p:spTree>
    <p:extLst>
      <p:ext uri="{BB962C8B-B14F-4D97-AF65-F5344CB8AC3E}">
        <p14:creationId xmlns:p14="http://schemas.microsoft.com/office/powerpoint/2010/main" val="4056570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5FFD86-392B-7E0D-2548-A5547ABD236D}"/>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Merci de votre écoute</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39C6322D-35E2-D17E-69C0-33C3889A5965}"/>
              </a:ext>
            </a:extLst>
          </p:cNvPr>
          <p:cNvPicPr>
            <a:picLocks noChangeAspect="1"/>
          </p:cNvPicPr>
          <p:nvPr/>
        </p:nvPicPr>
        <p:blipFill>
          <a:blip r:embed="rId3"/>
          <a:stretch>
            <a:fillRect/>
          </a:stretch>
        </p:blipFill>
        <p:spPr>
          <a:xfrm>
            <a:off x="10078497" y="4186384"/>
            <a:ext cx="1355090" cy="933506"/>
          </a:xfrm>
          <a:prstGeom prst="rect">
            <a:avLst/>
          </a:prstGeom>
        </p:spPr>
      </p:pic>
    </p:spTree>
    <p:extLst>
      <p:ext uri="{BB962C8B-B14F-4D97-AF65-F5344CB8AC3E}">
        <p14:creationId xmlns:p14="http://schemas.microsoft.com/office/powerpoint/2010/main" val="521203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78A1F00C-7260-6DF7-5B78-8CBFBCB2EF92}"/>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a:solidFill>
                  <a:srgbClr val="FFFFFF"/>
                </a:solidFill>
                <a:latin typeface="+mj-lt"/>
                <a:ea typeface="+mj-ea"/>
                <a:cs typeface="+mj-cs"/>
              </a:rPr>
              <a:t>Références</a:t>
            </a:r>
          </a:p>
        </p:txBody>
      </p:sp>
      <p:sp>
        <p:nvSpPr>
          <p:cNvPr id="4" name="Rectangle 1">
            <a:extLst>
              <a:ext uri="{FF2B5EF4-FFF2-40B4-BE49-F238E27FC236}">
                <a16:creationId xmlns:a16="http://schemas.microsoft.com/office/drawing/2014/main" id="{9EFBEA75-07B5-F242-DF3D-B3A074FF42B7}"/>
              </a:ext>
            </a:extLst>
          </p:cNvPr>
          <p:cNvSpPr>
            <a:spLocks noGrp="1" noChangeArrowheads="1"/>
          </p:cNvSpPr>
          <p:nvPr>
            <p:ph idx="1"/>
          </p:nvPr>
        </p:nvSpPr>
        <p:spPr bwMode="auto">
          <a:xfrm>
            <a:off x="4176074" y="1079127"/>
            <a:ext cx="7918516" cy="527453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2" rtlCol="0" anchorCtr="0" compatLnSpc="1">
            <a:prstTxWarp prst="textNoShape">
              <a:avLst/>
            </a:prstTxWarp>
            <a:normAutofit fontScale="25000" lnSpcReduction="2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70000"/>
              </a:lnSpc>
              <a:buNone/>
            </a:pPr>
            <a:endParaRPr lang="fr-BE" b="1" dirty="0"/>
          </a:p>
          <a:p>
            <a:pPr marL="0" indent="0">
              <a:lnSpc>
                <a:spcPct val="170000"/>
              </a:lnSpc>
              <a:buNone/>
            </a:pPr>
            <a:endParaRPr lang="fr-BE" b="1" dirty="0"/>
          </a:p>
          <a:p>
            <a:pPr>
              <a:lnSpc>
                <a:spcPct val="170000"/>
              </a:lnSpc>
            </a:pPr>
            <a:r>
              <a:rPr lang="fr-BE" b="1" dirty="0"/>
              <a:t>Berger, V. et Ducharme, F. (2019)</a:t>
            </a:r>
            <a:r>
              <a:rPr lang="fr-BE" dirty="0"/>
              <a:t>. « Le leadership infirmier : un atout indispensable pour le développement de la discipline et de la profession ». Recherche en soins infirmiers, N°136(1), 6. doi:10.3917/rsi.136.0006</a:t>
            </a:r>
          </a:p>
          <a:p>
            <a:pPr>
              <a:lnSpc>
                <a:spcPct val="170000"/>
              </a:lnSpc>
            </a:pPr>
            <a:r>
              <a:rPr lang="fr-BE" b="1" dirty="0"/>
              <a:t>Commission Paramédicale de l’ARES (2024)</a:t>
            </a:r>
            <a:r>
              <a:rPr lang="fr-BE" dirty="0"/>
              <a:t>. Référentiel de compétences du Bachelier infirmier responsable de soins généraux. Fédération Wallonie-Bruxelles. Belgique</a:t>
            </a:r>
          </a:p>
          <a:p>
            <a:pPr>
              <a:lnSpc>
                <a:spcPct val="170000"/>
              </a:lnSpc>
            </a:pPr>
            <a:r>
              <a:rPr lang="fr-BE" b="1" dirty="0"/>
              <a:t>Davidson, P. M., D. Elliott, et J. Daly. (2006)</a:t>
            </a:r>
            <a:r>
              <a:rPr lang="fr-BE" dirty="0"/>
              <a:t>. «</a:t>
            </a:r>
            <a:r>
              <a:rPr lang="fr-BE" dirty="0" err="1"/>
              <a:t>Clinical</a:t>
            </a:r>
            <a:r>
              <a:rPr lang="fr-BE" dirty="0"/>
              <a:t> Leadership in </a:t>
            </a:r>
            <a:r>
              <a:rPr lang="fr-BE" dirty="0" err="1"/>
              <a:t>Contemporary</a:t>
            </a:r>
            <a:r>
              <a:rPr lang="fr-BE" dirty="0"/>
              <a:t> </a:t>
            </a:r>
            <a:r>
              <a:rPr lang="fr-BE" dirty="0" err="1"/>
              <a:t>Clinical</a:t>
            </a:r>
            <a:r>
              <a:rPr lang="fr-BE" dirty="0"/>
              <a:t> Practice: Implications for Nursing in </a:t>
            </a:r>
            <a:r>
              <a:rPr lang="fr-BE" dirty="0" err="1"/>
              <a:t>Australia</a:t>
            </a:r>
            <a:r>
              <a:rPr lang="fr-BE" dirty="0"/>
              <a:t> ». Journal of Nursing Management 14, no3 (avril): 18087. https://doi.org/10.1111/j.1365-2934.2006.00555.x.</a:t>
            </a:r>
          </a:p>
          <a:p>
            <a:pPr>
              <a:lnSpc>
                <a:spcPct val="170000"/>
              </a:lnSpc>
            </a:pPr>
            <a:r>
              <a:rPr lang="fr-BE" b="1" dirty="0" err="1"/>
              <a:t>Fealy</a:t>
            </a:r>
            <a:r>
              <a:rPr lang="fr-BE" b="1" dirty="0"/>
              <a:t>, G. M., McNamara, M. S., Casey, M. et al. (2011)</a:t>
            </a:r>
            <a:r>
              <a:rPr lang="fr-BE" dirty="0"/>
              <a:t>. « </a:t>
            </a:r>
            <a:r>
              <a:rPr lang="fr-BE" dirty="0" err="1"/>
              <a:t>Barriers</a:t>
            </a:r>
            <a:r>
              <a:rPr lang="fr-BE" dirty="0"/>
              <a:t> to </a:t>
            </a:r>
            <a:r>
              <a:rPr lang="fr-BE" dirty="0" err="1"/>
              <a:t>Clinical</a:t>
            </a:r>
            <a:r>
              <a:rPr lang="fr-BE" dirty="0"/>
              <a:t> Leadership </a:t>
            </a:r>
            <a:r>
              <a:rPr lang="fr-BE" dirty="0" err="1"/>
              <a:t>Development</a:t>
            </a:r>
            <a:r>
              <a:rPr lang="fr-BE" dirty="0"/>
              <a:t>: </a:t>
            </a:r>
            <a:r>
              <a:rPr lang="fr-BE" dirty="0" err="1"/>
              <a:t>Findings</a:t>
            </a:r>
            <a:r>
              <a:rPr lang="fr-BE" dirty="0"/>
              <a:t> </a:t>
            </a:r>
            <a:r>
              <a:rPr lang="fr-BE" dirty="0" err="1"/>
              <a:t>from</a:t>
            </a:r>
            <a:r>
              <a:rPr lang="fr-BE" dirty="0"/>
              <a:t> a National Survey». Journal of </a:t>
            </a:r>
            <a:r>
              <a:rPr lang="fr-BE" dirty="0" err="1"/>
              <a:t>Clinical</a:t>
            </a:r>
            <a:r>
              <a:rPr lang="fr-BE" dirty="0"/>
              <a:t> Nursing 20, no 1314 (juillet): 202332. https://doi.org/10.1111/j.1365-2702.2010.03599.x.</a:t>
            </a:r>
          </a:p>
          <a:p>
            <a:pPr>
              <a:lnSpc>
                <a:spcPct val="170000"/>
              </a:lnSpc>
            </a:pPr>
            <a:r>
              <a:rPr lang="fr-BE" b="1" dirty="0" err="1"/>
              <a:t>Gaunand</a:t>
            </a:r>
            <a:r>
              <a:rPr lang="fr-BE" b="1" dirty="0"/>
              <a:t>, A. (2011)</a:t>
            </a:r>
            <a:r>
              <a:rPr lang="fr-BE" dirty="0"/>
              <a:t>. « Une définition du leadership : influencer et fédérer ». Antonin GAUNAND (blog). http://www.antonin-gaunand.com/leadership/une-definition-du-leadership-influencer-et-federer/</a:t>
            </a:r>
          </a:p>
          <a:p>
            <a:pPr>
              <a:lnSpc>
                <a:spcPct val="170000"/>
              </a:lnSpc>
            </a:pPr>
            <a:r>
              <a:rPr lang="fr-BE" b="1" dirty="0" err="1"/>
              <a:t>Kristiansen</a:t>
            </a:r>
            <a:r>
              <a:rPr lang="fr-BE" b="1" dirty="0"/>
              <a:t>, M., </a:t>
            </a:r>
            <a:r>
              <a:rPr lang="fr-BE" b="1" dirty="0" err="1"/>
              <a:t>Westeren</a:t>
            </a:r>
            <a:r>
              <a:rPr lang="fr-BE" b="1" dirty="0"/>
              <a:t> K. I., </a:t>
            </a:r>
            <a:r>
              <a:rPr lang="fr-BE" b="1" dirty="0" err="1"/>
              <a:t>Obstfelder</a:t>
            </a:r>
            <a:r>
              <a:rPr lang="fr-BE" b="1" dirty="0"/>
              <a:t>, A. et </a:t>
            </a:r>
            <a:r>
              <a:rPr lang="fr-BE" b="1" dirty="0" err="1"/>
              <a:t>Lotherington</a:t>
            </a:r>
            <a:r>
              <a:rPr lang="fr-BE" b="1" dirty="0"/>
              <a:t>, A. T. (2016)</a:t>
            </a:r>
            <a:r>
              <a:rPr lang="fr-BE" dirty="0"/>
              <a:t>. « Coping </a:t>
            </a:r>
            <a:r>
              <a:rPr lang="fr-BE" dirty="0" err="1"/>
              <a:t>with</a:t>
            </a:r>
            <a:r>
              <a:rPr lang="fr-BE" dirty="0"/>
              <a:t> </a:t>
            </a:r>
            <a:r>
              <a:rPr lang="fr-BE" dirty="0" err="1"/>
              <a:t>Increased</a:t>
            </a:r>
            <a:r>
              <a:rPr lang="fr-BE" dirty="0"/>
              <a:t> </a:t>
            </a:r>
            <a:r>
              <a:rPr lang="fr-BE" dirty="0" err="1"/>
              <a:t>Managerial</a:t>
            </a:r>
            <a:r>
              <a:rPr lang="fr-BE" dirty="0"/>
              <a:t> </a:t>
            </a:r>
            <a:r>
              <a:rPr lang="fr-BE" dirty="0" err="1"/>
              <a:t>Tasks</a:t>
            </a:r>
            <a:r>
              <a:rPr lang="fr-BE" dirty="0"/>
              <a:t>: Tensions and </a:t>
            </a:r>
            <a:r>
              <a:rPr lang="fr-BE" dirty="0" err="1"/>
              <a:t>Dilemmas</a:t>
            </a:r>
            <a:r>
              <a:rPr lang="fr-BE" dirty="0"/>
              <a:t> in Nursing Leadership ». Journal of </a:t>
            </a:r>
            <a:r>
              <a:rPr lang="fr-BE" dirty="0" err="1"/>
              <a:t>Research</a:t>
            </a:r>
            <a:r>
              <a:rPr lang="fr-BE" dirty="0"/>
              <a:t> in Nursing 21, no 7 (novembre) : 492502. https://doi.org/10.1177/1744987116668940.</a:t>
            </a:r>
          </a:p>
          <a:p>
            <a:pPr>
              <a:lnSpc>
                <a:spcPct val="170000"/>
              </a:lnSpc>
            </a:pPr>
            <a:r>
              <a:rPr lang="fr-BE" b="1" dirty="0" err="1"/>
              <a:t>Hamric</a:t>
            </a:r>
            <a:r>
              <a:rPr lang="fr-BE" b="1" dirty="0"/>
              <a:t>, A. B., éd. (2014)</a:t>
            </a:r>
            <a:r>
              <a:rPr lang="fr-BE" dirty="0"/>
              <a:t>. Advanced Practice Nursing: An </a:t>
            </a:r>
            <a:r>
              <a:rPr lang="fr-BE" dirty="0" err="1"/>
              <a:t>Integrative</a:t>
            </a:r>
            <a:r>
              <a:rPr lang="fr-BE" dirty="0"/>
              <a:t> </a:t>
            </a:r>
            <a:r>
              <a:rPr lang="fr-BE" dirty="0" err="1"/>
              <a:t>Approach</a:t>
            </a:r>
            <a:r>
              <a:rPr lang="fr-BE" dirty="0"/>
              <a:t>. 5th </a:t>
            </a:r>
            <a:r>
              <a:rPr lang="fr-BE" dirty="0" err="1"/>
              <a:t>edition</a:t>
            </a:r>
            <a:r>
              <a:rPr lang="fr-BE" dirty="0"/>
              <a:t>. St. Louis, Missouri: Elsevier/Saunders.</a:t>
            </a:r>
          </a:p>
          <a:p>
            <a:pPr>
              <a:lnSpc>
                <a:spcPct val="170000"/>
              </a:lnSpc>
            </a:pPr>
            <a:r>
              <a:rPr lang="fr-BE" b="1" dirty="0"/>
              <a:t>Lecocq, D., Lefebvre, H., Néron, A., et al. (2017)</a:t>
            </a:r>
            <a:r>
              <a:rPr lang="fr-BE" dirty="0"/>
              <a:t>. Le modèle de partenariat humaniste en santé. </a:t>
            </a:r>
            <a:r>
              <a:rPr lang="fr-BE" b="1" dirty="0"/>
              <a:t>Elsevier Masson SAS</a:t>
            </a:r>
            <a:r>
              <a:rPr lang="fr-BE" dirty="0"/>
              <a:t>. doi:10.1016/j.soin.2017.05.016</a:t>
            </a:r>
          </a:p>
          <a:p>
            <a:pPr>
              <a:lnSpc>
                <a:spcPct val="170000"/>
              </a:lnSpc>
            </a:pPr>
            <a:endParaRPr lang="fr-BE" b="1" dirty="0"/>
          </a:p>
          <a:p>
            <a:pPr>
              <a:lnSpc>
                <a:spcPct val="170000"/>
              </a:lnSpc>
            </a:pPr>
            <a:endParaRPr lang="fr-BE" b="1" dirty="0"/>
          </a:p>
          <a:p>
            <a:pPr>
              <a:lnSpc>
                <a:spcPct val="170000"/>
              </a:lnSpc>
            </a:pPr>
            <a:endParaRPr lang="fr-BE" b="1" dirty="0"/>
          </a:p>
          <a:p>
            <a:pPr>
              <a:lnSpc>
                <a:spcPct val="170000"/>
              </a:lnSpc>
            </a:pPr>
            <a:endParaRPr lang="fr-BE" b="1" dirty="0"/>
          </a:p>
          <a:p>
            <a:pPr>
              <a:lnSpc>
                <a:spcPct val="170000"/>
              </a:lnSpc>
            </a:pPr>
            <a:endParaRPr lang="fr-BE" b="1" dirty="0"/>
          </a:p>
          <a:p>
            <a:pPr>
              <a:lnSpc>
                <a:spcPct val="170000"/>
              </a:lnSpc>
            </a:pPr>
            <a:endParaRPr lang="fr-BE" b="1" dirty="0"/>
          </a:p>
          <a:p>
            <a:pPr>
              <a:lnSpc>
                <a:spcPct val="170000"/>
              </a:lnSpc>
            </a:pPr>
            <a:endParaRPr lang="fr-BE" b="1" dirty="0"/>
          </a:p>
          <a:p>
            <a:pPr>
              <a:lnSpc>
                <a:spcPct val="170000"/>
              </a:lnSpc>
            </a:pPr>
            <a:endParaRPr lang="fr-BE" b="1" dirty="0"/>
          </a:p>
          <a:p>
            <a:pPr marL="0" indent="0">
              <a:lnSpc>
                <a:spcPct val="170000"/>
              </a:lnSpc>
              <a:buNone/>
            </a:pPr>
            <a:endParaRPr lang="fr-BE" b="1" dirty="0"/>
          </a:p>
          <a:p>
            <a:pPr>
              <a:lnSpc>
                <a:spcPct val="170000"/>
              </a:lnSpc>
            </a:pPr>
            <a:endParaRPr lang="fr-BE" b="1" dirty="0"/>
          </a:p>
          <a:p>
            <a:pPr>
              <a:lnSpc>
                <a:spcPct val="170000"/>
              </a:lnSpc>
            </a:pPr>
            <a:r>
              <a:rPr lang="fr-BE" b="1" dirty="0"/>
              <a:t>Linette, D. et Sherman, R. O. (2014)</a:t>
            </a:r>
            <a:r>
              <a:rPr lang="fr-BE" dirty="0"/>
              <a:t>. « </a:t>
            </a:r>
            <a:r>
              <a:rPr lang="fr-BE" dirty="0" err="1"/>
              <a:t>Transforming</a:t>
            </a:r>
            <a:r>
              <a:rPr lang="fr-BE" dirty="0"/>
              <a:t> a Practice </a:t>
            </a:r>
            <a:r>
              <a:rPr lang="fr-BE" dirty="0" err="1"/>
              <a:t>Environment</a:t>
            </a:r>
            <a:r>
              <a:rPr lang="fr-BE" dirty="0"/>
              <a:t> </a:t>
            </a:r>
            <a:r>
              <a:rPr lang="fr-BE" dirty="0" err="1"/>
              <a:t>Through</a:t>
            </a:r>
            <a:r>
              <a:rPr lang="fr-BE" dirty="0"/>
              <a:t> </a:t>
            </a:r>
            <a:r>
              <a:rPr lang="fr-BE" dirty="0" err="1"/>
              <a:t>Caring-Based</a:t>
            </a:r>
            <a:r>
              <a:rPr lang="fr-BE" dirty="0"/>
              <a:t> Nursing Leadership ». Nurse Leader 12, no 1 (février): 3538. https://doi.org/10.1016/j.mnl.2013.09.014.</a:t>
            </a:r>
            <a:endParaRPr lang="fr-BE" b="1" dirty="0"/>
          </a:p>
          <a:p>
            <a:pPr>
              <a:lnSpc>
                <a:spcPct val="170000"/>
              </a:lnSpc>
            </a:pPr>
            <a:r>
              <a:rPr lang="fr-BE" b="1" dirty="0" err="1"/>
              <a:t>Makaroff</a:t>
            </a:r>
            <a:r>
              <a:rPr lang="fr-BE" b="1" dirty="0"/>
              <a:t>, K. S., </a:t>
            </a:r>
            <a:r>
              <a:rPr lang="fr-BE" b="1" dirty="0" err="1"/>
              <a:t>Storch</a:t>
            </a:r>
            <a:r>
              <a:rPr lang="fr-BE" b="1" dirty="0"/>
              <a:t> J., Pauly, B., et Newton, L. (2014)</a:t>
            </a:r>
            <a:r>
              <a:rPr lang="fr-BE" dirty="0"/>
              <a:t>. « </a:t>
            </a:r>
            <a:r>
              <a:rPr lang="fr-BE" dirty="0" err="1"/>
              <a:t>Searching</a:t>
            </a:r>
            <a:r>
              <a:rPr lang="fr-BE" dirty="0"/>
              <a:t> for </a:t>
            </a:r>
            <a:r>
              <a:rPr lang="fr-BE" dirty="0" err="1"/>
              <a:t>Ethical</a:t>
            </a:r>
            <a:r>
              <a:rPr lang="fr-BE" dirty="0"/>
              <a:t> Leadership in Nursing ». Nursing </a:t>
            </a:r>
            <a:r>
              <a:rPr lang="fr-BE" dirty="0" err="1"/>
              <a:t>Ethics</a:t>
            </a:r>
            <a:r>
              <a:rPr lang="fr-BE" dirty="0"/>
              <a:t> 21, no 6 (septembre): 64258. https://doi.org/10.1177/0969733013513213.</a:t>
            </a:r>
          </a:p>
          <a:p>
            <a:pPr>
              <a:lnSpc>
                <a:spcPct val="170000"/>
              </a:lnSpc>
            </a:pPr>
            <a:r>
              <a:rPr lang="fr-BE" b="1" dirty="0"/>
              <a:t>Maranda, J. et Lessard, L. (2017)</a:t>
            </a:r>
            <a:r>
              <a:rPr lang="fr-BE" dirty="0"/>
              <a:t>. Prendre sa place : Réflexion sur le leadership clinique des infirmières cliniciennes au </a:t>
            </a:r>
            <a:r>
              <a:rPr lang="fr-BE" dirty="0" err="1"/>
              <a:t>Quebec</a:t>
            </a:r>
            <a:r>
              <a:rPr lang="fr-BE" dirty="0"/>
              <a:t>. L’infirmière clinicienne, 14(1), 45-52</a:t>
            </a:r>
            <a:endParaRPr lang="fr-BE" b="1" dirty="0"/>
          </a:p>
          <a:p>
            <a:pPr>
              <a:lnSpc>
                <a:spcPct val="170000"/>
              </a:lnSpc>
            </a:pPr>
            <a:r>
              <a:rPr lang="fr-BE" b="1" dirty="0"/>
              <a:t>Mathieu, L., Bell, L., </a:t>
            </a:r>
            <a:r>
              <a:rPr lang="fr-BE" b="1" dirty="0" err="1"/>
              <a:t>Ramelet</a:t>
            </a:r>
            <a:r>
              <a:rPr lang="fr-BE" b="1" dirty="0"/>
              <a:t>, A.-S. et Morin, D. (2016)</a:t>
            </a:r>
            <a:r>
              <a:rPr lang="fr-BE" dirty="0"/>
              <a:t>. Les compétences de leadership pour la pratique infirmière avancée : proposition d’un modèle de développement pour la formation et la pratique clinique. Revue Francophone Internationale de Recherche Infirmière, 2(2), 105113. doi:10.1016/j.refiri.2016.04.003</a:t>
            </a:r>
          </a:p>
          <a:p>
            <a:pPr>
              <a:lnSpc>
                <a:spcPct val="170000"/>
              </a:lnSpc>
            </a:pPr>
            <a:r>
              <a:rPr lang="fr-BE" b="1" dirty="0" err="1"/>
              <a:t>Northouse</a:t>
            </a:r>
            <a:r>
              <a:rPr lang="fr-BE" b="1" dirty="0"/>
              <a:t>, P. G. (2013)</a:t>
            </a:r>
            <a:r>
              <a:rPr lang="fr-BE" dirty="0"/>
              <a:t>. Leadership: </a:t>
            </a:r>
            <a:r>
              <a:rPr lang="fr-BE" dirty="0" err="1"/>
              <a:t>theory</a:t>
            </a:r>
            <a:r>
              <a:rPr lang="fr-BE" dirty="0"/>
              <a:t> and practice. 6th </a:t>
            </a:r>
            <a:r>
              <a:rPr lang="fr-BE" dirty="0" err="1"/>
              <a:t>ed</a:t>
            </a:r>
            <a:r>
              <a:rPr lang="fr-BE" dirty="0"/>
              <a:t>. </a:t>
            </a:r>
            <a:r>
              <a:rPr lang="fr-BE" dirty="0" err="1"/>
              <a:t>Thousand</a:t>
            </a:r>
            <a:r>
              <a:rPr lang="fr-BE" dirty="0"/>
              <a:t> Oaks: SAGE.</a:t>
            </a:r>
          </a:p>
          <a:p>
            <a:pPr>
              <a:lnSpc>
                <a:spcPct val="170000"/>
              </a:lnSpc>
            </a:pPr>
            <a:r>
              <a:rPr lang="fr-BE" b="1" dirty="0"/>
              <a:t>Sherman, R. O., Bishop, M., </a:t>
            </a:r>
            <a:r>
              <a:rPr lang="fr-BE" b="1" dirty="0" err="1"/>
              <a:t>Eggenberger</a:t>
            </a:r>
            <a:r>
              <a:rPr lang="fr-BE" b="1" dirty="0"/>
              <a:t>, T. et </a:t>
            </a:r>
            <a:r>
              <a:rPr lang="fr-BE" b="1" dirty="0" err="1"/>
              <a:t>Karden</a:t>
            </a:r>
            <a:r>
              <a:rPr lang="fr-BE" b="1" dirty="0"/>
              <a:t>, R. (2007)</a:t>
            </a:r>
            <a:r>
              <a:rPr lang="fr-BE" dirty="0"/>
              <a:t>. « </a:t>
            </a:r>
            <a:r>
              <a:rPr lang="fr-BE" dirty="0" err="1"/>
              <a:t>Development</a:t>
            </a:r>
            <a:r>
              <a:rPr lang="fr-BE" dirty="0"/>
              <a:t> of a Leadership </a:t>
            </a:r>
            <a:r>
              <a:rPr lang="fr-BE" dirty="0" err="1"/>
              <a:t>Competency</a:t>
            </a:r>
            <a:r>
              <a:rPr lang="fr-BE" dirty="0"/>
              <a:t> Model »: JONA: The Journal of Nursing Administration 37 (2): 8594. https://doi.org/10.1097/00005110-200702000-00011.</a:t>
            </a:r>
          </a:p>
          <a:p>
            <a:pPr>
              <a:lnSpc>
                <a:spcPct val="170000"/>
              </a:lnSpc>
            </a:pPr>
            <a:r>
              <a:rPr lang="fr-BE" b="1" dirty="0"/>
              <a:t>Wong, C. A. et Cummings, G. G. (2007)</a:t>
            </a:r>
            <a:r>
              <a:rPr lang="fr-BE" dirty="0"/>
              <a:t>. The </a:t>
            </a:r>
            <a:r>
              <a:rPr lang="fr-BE" dirty="0" err="1"/>
              <a:t>relationship</a:t>
            </a:r>
            <a:r>
              <a:rPr lang="fr-BE" dirty="0"/>
              <a:t> </a:t>
            </a:r>
            <a:r>
              <a:rPr lang="fr-BE" dirty="0" err="1"/>
              <a:t>between</a:t>
            </a:r>
            <a:r>
              <a:rPr lang="fr-BE" dirty="0"/>
              <a:t> nursing leadership and patient </a:t>
            </a:r>
            <a:r>
              <a:rPr lang="fr-BE" dirty="0" err="1"/>
              <a:t>outcomes</a:t>
            </a:r>
            <a:r>
              <a:rPr lang="fr-BE" dirty="0"/>
              <a:t>: a </a:t>
            </a:r>
            <a:r>
              <a:rPr lang="fr-BE" dirty="0" err="1"/>
              <a:t>systematic</a:t>
            </a:r>
            <a:r>
              <a:rPr lang="fr-BE" dirty="0"/>
              <a:t> </a:t>
            </a:r>
            <a:r>
              <a:rPr lang="fr-BE" dirty="0" err="1"/>
              <a:t>review</a:t>
            </a:r>
            <a:r>
              <a:rPr lang="fr-BE" dirty="0"/>
              <a:t>. Journal of Nursing Management, 15(5), 508521. doi:10.1111/j.1365-2834.2007.00723.x</a:t>
            </a:r>
          </a:p>
          <a:p>
            <a:pPr>
              <a:lnSpc>
                <a:spcPct val="170000"/>
              </a:lnSpc>
            </a:pPr>
            <a:r>
              <a:rPr lang="fr-BE" b="1" dirty="0"/>
              <a:t>Wong, C. A., Cummings, G. G. et Ducharme, L. (2013)</a:t>
            </a:r>
            <a:r>
              <a:rPr lang="fr-BE" dirty="0"/>
              <a:t>. « The Relationship </a:t>
            </a:r>
            <a:r>
              <a:rPr lang="fr-BE" dirty="0" err="1"/>
              <a:t>between</a:t>
            </a:r>
            <a:r>
              <a:rPr lang="fr-BE" dirty="0"/>
              <a:t> Nursing Leadership and Patient </a:t>
            </a:r>
            <a:r>
              <a:rPr lang="fr-BE" dirty="0" err="1"/>
              <a:t>Outcomes</a:t>
            </a:r>
            <a:r>
              <a:rPr lang="fr-BE" dirty="0"/>
              <a:t>: A </a:t>
            </a:r>
            <a:r>
              <a:rPr lang="fr-BE" dirty="0" err="1"/>
              <a:t>Systematic</a:t>
            </a:r>
            <a:r>
              <a:rPr lang="fr-BE" dirty="0"/>
              <a:t> </a:t>
            </a:r>
            <a:r>
              <a:rPr lang="fr-BE" dirty="0" err="1"/>
              <a:t>Review</a:t>
            </a:r>
            <a:r>
              <a:rPr lang="fr-BE" dirty="0"/>
              <a:t> Update ». Journal of Nursing Management 21 (5): 70924. https://doi.org/10.1111/jonm.12116.</a:t>
            </a:r>
          </a:p>
          <a:p>
            <a:pPr marL="0" marR="0" lvl="0" eaLnBrk="1" fontAlgn="base" hangingPunct="1">
              <a:spcBef>
                <a:spcPct val="0"/>
              </a:spcBef>
              <a:spcAft>
                <a:spcPts val="600"/>
              </a:spcAft>
              <a:buClrTx/>
              <a:buSzTx/>
              <a:tabLst/>
            </a:pPr>
            <a:endParaRPr kumimoji="0" lang="en-US" altLang="fr-FR" sz="800" b="0" i="0" u="none" strike="noStrike" cap="none" normalizeH="0" baseline="0" dirty="0">
              <a:ln>
                <a:noFill/>
              </a:ln>
              <a:effectLst/>
              <a:latin typeface="+mn-lt"/>
            </a:endParaRPr>
          </a:p>
        </p:txBody>
      </p:sp>
      <p:cxnSp>
        <p:nvCxnSpPr>
          <p:cNvPr id="12" name="Straight Connector 11">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4D7695D6-5320-CC12-AD21-E6575213CF0A}"/>
              </a:ext>
            </a:extLst>
          </p:cNvPr>
          <p:cNvPicPr>
            <a:picLocks noChangeAspect="1"/>
          </p:cNvPicPr>
          <p:nvPr/>
        </p:nvPicPr>
        <p:blipFill>
          <a:blip r:embed="rId3"/>
          <a:stretch>
            <a:fillRect/>
          </a:stretch>
        </p:blipFill>
        <p:spPr>
          <a:xfrm>
            <a:off x="10571041" y="146357"/>
            <a:ext cx="1359526" cy="932769"/>
          </a:xfrm>
          <a:prstGeom prst="rect">
            <a:avLst/>
          </a:prstGeom>
        </p:spPr>
      </p:pic>
    </p:spTree>
    <p:extLst>
      <p:ext uri="{BB962C8B-B14F-4D97-AF65-F5344CB8AC3E}">
        <p14:creationId xmlns:p14="http://schemas.microsoft.com/office/powerpoint/2010/main" val="3326492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44F184D-7D15-46F3-B75A-E61614151B2C}"/>
              </a:ext>
            </a:extLst>
          </p:cNvPr>
          <p:cNvSpPr>
            <a:spLocks noGrp="1"/>
          </p:cNvSpPr>
          <p:nvPr>
            <p:ph type="title"/>
          </p:nvPr>
        </p:nvSpPr>
        <p:spPr>
          <a:xfrm>
            <a:off x="581646" y="349664"/>
            <a:ext cx="6304617" cy="1638377"/>
          </a:xfrm>
        </p:spPr>
        <p:txBody>
          <a:bodyPr anchor="b">
            <a:normAutofit fontScale="90000"/>
          </a:bodyPr>
          <a:lstStyle/>
          <a:p>
            <a:pPr algn="ctr"/>
            <a:r>
              <a:rPr lang="fr-BE" sz="3400" dirty="0"/>
              <a:t>Pour répondre aux besoins de santé, </a:t>
            </a:r>
            <a:br>
              <a:rPr lang="fr-BE" sz="3400" dirty="0"/>
            </a:br>
            <a:r>
              <a:rPr lang="fr-BE" sz="3400" dirty="0"/>
              <a:t>pourquoi s’intéresser au leadership infirmier ? </a:t>
            </a:r>
          </a:p>
        </p:txBody>
      </p:sp>
      <p:sp>
        <p:nvSpPr>
          <p:cNvPr id="3" name="Espace réservé du contenu 2">
            <a:extLst>
              <a:ext uri="{FF2B5EF4-FFF2-40B4-BE49-F238E27FC236}">
                <a16:creationId xmlns:a16="http://schemas.microsoft.com/office/drawing/2014/main" id="{0AA00C88-D2B0-4977-A459-D342A827FC8A}"/>
              </a:ext>
            </a:extLst>
          </p:cNvPr>
          <p:cNvSpPr>
            <a:spLocks noGrp="1"/>
          </p:cNvSpPr>
          <p:nvPr>
            <p:ph idx="1"/>
          </p:nvPr>
        </p:nvSpPr>
        <p:spPr>
          <a:xfrm>
            <a:off x="587988" y="2620641"/>
            <a:ext cx="5837750" cy="3023702"/>
          </a:xfrm>
        </p:spPr>
        <p:txBody>
          <a:bodyPr anchor="ctr">
            <a:normAutofit/>
          </a:bodyPr>
          <a:lstStyle/>
          <a:p>
            <a:pPr marL="0" indent="0">
              <a:buNone/>
            </a:pPr>
            <a:r>
              <a:rPr lang="fr-BE" sz="2000" dirty="0"/>
              <a:t>Evolution des besoins de Santé =&gt; évolution de la profession</a:t>
            </a:r>
          </a:p>
          <a:p>
            <a:pPr marL="0" indent="0">
              <a:buNone/>
            </a:pPr>
            <a:endParaRPr lang="fr-BE" sz="1800" dirty="0"/>
          </a:p>
          <a:p>
            <a:pPr marL="0" indent="0">
              <a:buNone/>
            </a:pPr>
            <a:r>
              <a:rPr lang="fr-BE" sz="2000" dirty="0"/>
              <a:t>De nombreuses études montrent que le leadership infirmier </a:t>
            </a:r>
            <a:r>
              <a:rPr lang="fr-BE" sz="1600" i="1" dirty="0"/>
              <a:t>(Mathieu et al., 2016)</a:t>
            </a:r>
            <a:r>
              <a:rPr lang="fr-BE" sz="2000" dirty="0"/>
              <a:t> :</a:t>
            </a:r>
          </a:p>
          <a:p>
            <a:pPr>
              <a:buFont typeface="Wingdings" panose="05000000000000000000" pitchFamily="2" charset="2"/>
              <a:buChar char="ü"/>
            </a:pPr>
            <a:r>
              <a:rPr lang="fr-BE" sz="1800" dirty="0"/>
              <a:t>améliore l’effet des soins aux patients</a:t>
            </a:r>
          </a:p>
          <a:p>
            <a:pPr>
              <a:buFont typeface="Wingdings" panose="05000000000000000000" pitchFamily="2" charset="2"/>
              <a:buChar char="ü"/>
            </a:pPr>
            <a:r>
              <a:rPr lang="fr-BE" sz="1800" dirty="0"/>
              <a:t>améliore les systèmes de soins </a:t>
            </a:r>
            <a:r>
              <a:rPr lang="fr-BE" sz="1800" i="1" dirty="0"/>
              <a:t>(Wong et Cummings, 2007)</a:t>
            </a:r>
          </a:p>
          <a:p>
            <a:pPr>
              <a:buFont typeface="Wingdings" panose="05000000000000000000" pitchFamily="2" charset="2"/>
              <a:buChar char="ü"/>
            </a:pPr>
            <a:r>
              <a:rPr lang="fr-BE" sz="1800" dirty="0"/>
              <a:t>facilite le développement de la profession</a:t>
            </a:r>
          </a:p>
          <a:p>
            <a:endParaRPr lang="fr-BE" sz="2000" dirty="0"/>
          </a:p>
        </p:txBody>
      </p:sp>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anté">
            <a:extLst>
              <a:ext uri="{FF2B5EF4-FFF2-40B4-BE49-F238E27FC236}">
                <a16:creationId xmlns:a16="http://schemas.microsoft.com/office/drawing/2014/main" id="{B0D51A99-E526-6A98-119C-EE0173CEF6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21373" y="1186882"/>
            <a:ext cx="4235516" cy="4235516"/>
          </a:xfrm>
          <a:prstGeom prst="rect">
            <a:avLst/>
          </a:prstGeom>
        </p:spPr>
      </p:pic>
      <p:sp>
        <p:nvSpPr>
          <p:cNvPr id="25" name="Rectangle 2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04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E0770D4-8E4C-4AE8-A1CC-282ECD25BF9D}"/>
              </a:ext>
            </a:extLst>
          </p:cNvPr>
          <p:cNvSpPr>
            <a:spLocks noGrp="1"/>
          </p:cNvSpPr>
          <p:nvPr>
            <p:ph type="title"/>
          </p:nvPr>
        </p:nvSpPr>
        <p:spPr>
          <a:xfrm>
            <a:off x="1043631" y="809898"/>
            <a:ext cx="9942716" cy="1554480"/>
          </a:xfrm>
        </p:spPr>
        <p:txBody>
          <a:bodyPr anchor="ctr">
            <a:normAutofit/>
          </a:bodyPr>
          <a:lstStyle/>
          <a:p>
            <a:r>
              <a:rPr lang="fr-BE" sz="4800" dirty="0"/>
              <a:t>Bénéfices du leadership infirmier ? </a:t>
            </a:r>
          </a:p>
        </p:txBody>
      </p:sp>
      <p:sp>
        <p:nvSpPr>
          <p:cNvPr id="3" name="Espace réservé du contenu 2">
            <a:extLst>
              <a:ext uri="{FF2B5EF4-FFF2-40B4-BE49-F238E27FC236}">
                <a16:creationId xmlns:a16="http://schemas.microsoft.com/office/drawing/2014/main" id="{BD3AA5D4-AD2D-45B2-A002-F72CB280FE79}"/>
              </a:ext>
            </a:extLst>
          </p:cNvPr>
          <p:cNvSpPr>
            <a:spLocks noGrp="1"/>
          </p:cNvSpPr>
          <p:nvPr>
            <p:ph idx="1"/>
          </p:nvPr>
        </p:nvSpPr>
        <p:spPr>
          <a:xfrm>
            <a:off x="1045028" y="3017522"/>
            <a:ext cx="9941319" cy="3124658"/>
          </a:xfrm>
        </p:spPr>
        <p:txBody>
          <a:bodyPr anchor="ctr">
            <a:normAutofit lnSpcReduction="10000"/>
          </a:bodyPr>
          <a:lstStyle/>
          <a:p>
            <a:pPr>
              <a:buFont typeface="Wingdings" panose="05000000000000000000" pitchFamily="2" charset="2"/>
              <a:buChar char="ü"/>
            </a:pPr>
            <a:r>
              <a:rPr lang="fr-BE" sz="2400" dirty="0"/>
              <a:t>Satisfaction des patients </a:t>
            </a:r>
          </a:p>
          <a:p>
            <a:pPr>
              <a:buFont typeface="Wingdings" panose="05000000000000000000" pitchFamily="2" charset="2"/>
              <a:buChar char="ü"/>
            </a:pPr>
            <a:r>
              <a:rPr lang="fr-BE" sz="2400" dirty="0"/>
              <a:t>Qualité et sécurité des soins </a:t>
            </a:r>
          </a:p>
          <a:p>
            <a:endParaRPr lang="fr-BE" sz="2000" dirty="0"/>
          </a:p>
          <a:p>
            <a:r>
              <a:rPr lang="fr-BE" sz="2000" i="1" dirty="0"/>
              <a:t>L’exercice d’un leadership infirmier est associé à l’amélioration de la satisfaction des patients et à une diminution des effets indésirables </a:t>
            </a:r>
            <a:r>
              <a:rPr lang="fr-BE" sz="1400" i="1" dirty="0"/>
              <a:t>(Matthieu et al. 2016) (Wong et al. 2013) </a:t>
            </a:r>
          </a:p>
          <a:p>
            <a:r>
              <a:rPr lang="fr-BE" sz="2000" i="1" dirty="0"/>
              <a:t>La satisfaction des patients serait plus élevée lorsqu’ils perçoivent une expertise clinique, la connaissance des ressources internes et externes à l’institution et les habilités des infirmiers à assurer la continuité des soins, et l’accompagnement aux différentes étapes du trajet de soins </a:t>
            </a:r>
            <a:r>
              <a:rPr lang="fr-BE" sz="1400" i="1" dirty="0"/>
              <a:t>(Matthieu et al. 2016)</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59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463007-D19B-3E0B-01DD-FDFF47CD6B6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5" name="Rectangle 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7D22137-28F5-03B6-ED09-CE5306238D1B}"/>
              </a:ext>
            </a:extLst>
          </p:cNvPr>
          <p:cNvSpPr>
            <a:spLocks noGrp="1"/>
          </p:cNvSpPr>
          <p:nvPr>
            <p:ph type="title"/>
          </p:nvPr>
        </p:nvSpPr>
        <p:spPr>
          <a:xfrm>
            <a:off x="1043631" y="809898"/>
            <a:ext cx="9942716" cy="1554480"/>
          </a:xfrm>
        </p:spPr>
        <p:txBody>
          <a:bodyPr anchor="ctr">
            <a:normAutofit/>
          </a:bodyPr>
          <a:lstStyle/>
          <a:p>
            <a:r>
              <a:rPr lang="fr-BE" sz="4800" dirty="0"/>
              <a:t>Bénéfices du leadership infirmier ? </a:t>
            </a:r>
          </a:p>
        </p:txBody>
      </p:sp>
      <p:sp>
        <p:nvSpPr>
          <p:cNvPr id="3" name="Espace réservé du contenu 2">
            <a:extLst>
              <a:ext uri="{FF2B5EF4-FFF2-40B4-BE49-F238E27FC236}">
                <a16:creationId xmlns:a16="http://schemas.microsoft.com/office/drawing/2014/main" id="{DF9029E2-D135-821E-1B4E-BDC55AA576BD}"/>
              </a:ext>
            </a:extLst>
          </p:cNvPr>
          <p:cNvSpPr>
            <a:spLocks noGrp="1"/>
          </p:cNvSpPr>
          <p:nvPr>
            <p:ph idx="1"/>
          </p:nvPr>
        </p:nvSpPr>
        <p:spPr>
          <a:xfrm>
            <a:off x="1045028" y="3017522"/>
            <a:ext cx="9941319" cy="3124658"/>
          </a:xfrm>
        </p:spPr>
        <p:txBody>
          <a:bodyPr anchor="ctr">
            <a:normAutofit/>
          </a:bodyPr>
          <a:lstStyle/>
          <a:p>
            <a:pPr>
              <a:buFont typeface="Wingdings" panose="05000000000000000000" pitchFamily="2" charset="2"/>
              <a:buChar char="ü"/>
            </a:pPr>
            <a:r>
              <a:rPr lang="fr-BE" sz="2400" dirty="0"/>
              <a:t>Efficience du système de santé </a:t>
            </a:r>
          </a:p>
          <a:p>
            <a:pPr marL="0" indent="0">
              <a:buNone/>
            </a:pPr>
            <a:endParaRPr lang="fr-BE" sz="2000" dirty="0"/>
          </a:p>
          <a:p>
            <a:r>
              <a:rPr lang="fr-BE" sz="2000" i="1" dirty="0"/>
              <a:t>Pour le système de santé, favoriser un leadership infirmier a un impact sur le coût des soins, avec une baisse d’absentéisme et du nombre de burnout, une augmentation des comportements sécuritaires et la réduction du turnover au sein des équipes soignante   </a:t>
            </a:r>
            <a:r>
              <a:rPr lang="fr-BE" sz="1400" i="1" dirty="0"/>
              <a:t>(</a:t>
            </a:r>
            <a:r>
              <a:rPr lang="fr-BE" sz="1400" i="1" dirty="0" err="1"/>
              <a:t>Alimo</a:t>
            </a:r>
            <a:r>
              <a:rPr lang="fr-BE" sz="1400" i="1" dirty="0"/>
              <a:t>-Metcalfe, B.M. et Bradley, M. pour Real World Group, 2017)</a:t>
            </a:r>
          </a:p>
          <a:p>
            <a:r>
              <a:rPr lang="fr-BE" sz="2000" i="1" dirty="0"/>
              <a:t>L’Association des infirmières et infirmiers du Canada décrit les leaders comme étant ceux qui travaillent aux changements organisationnels et politiques pour faciliter l’amélioration du système de santé et donc améliorer les soins au niveau clinique </a:t>
            </a:r>
            <a:r>
              <a:rPr lang="fr-BE" sz="1400" i="1" dirty="0"/>
              <a:t>( ACIO 2019)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42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B946C-CD83-8486-C5AC-DBEE9456D35A}"/>
            </a:ext>
          </a:extLst>
        </p:cNvPr>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120E12C-214A-6AF3-D9E2-9A90B8E78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9">
            <a:extLst>
              <a:ext uri="{FF2B5EF4-FFF2-40B4-BE49-F238E27FC236}">
                <a16:creationId xmlns:a16="http://schemas.microsoft.com/office/drawing/2014/main" id="{36C56843-4F01-6609-7D04-99ADA0D446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6259C1E7-A822-5686-DF0E-D8237EEEA5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CB956F1-86DC-1EE4-B999-39A445E104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8F6D50-E15F-4F75-2B2B-3713E30817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7DBA72CA-CB16-3BC3-46F6-744F282E5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E17523D-5F0F-4F8E-F31B-62FEA3C1B21C}"/>
              </a:ext>
            </a:extLst>
          </p:cNvPr>
          <p:cNvSpPr>
            <a:spLocks noGrp="1"/>
          </p:cNvSpPr>
          <p:nvPr>
            <p:ph type="title"/>
          </p:nvPr>
        </p:nvSpPr>
        <p:spPr>
          <a:xfrm>
            <a:off x="1043631" y="809898"/>
            <a:ext cx="9942716" cy="1554480"/>
          </a:xfrm>
        </p:spPr>
        <p:txBody>
          <a:bodyPr anchor="ctr">
            <a:normAutofit/>
          </a:bodyPr>
          <a:lstStyle/>
          <a:p>
            <a:r>
              <a:rPr lang="fr-BE" sz="4800" dirty="0"/>
              <a:t>Bénéfices du leadership infirmier ? </a:t>
            </a:r>
          </a:p>
        </p:txBody>
      </p:sp>
      <p:sp>
        <p:nvSpPr>
          <p:cNvPr id="3" name="Espace réservé du contenu 2">
            <a:extLst>
              <a:ext uri="{FF2B5EF4-FFF2-40B4-BE49-F238E27FC236}">
                <a16:creationId xmlns:a16="http://schemas.microsoft.com/office/drawing/2014/main" id="{4EA47360-EFC8-5E8B-91BD-340108CAC96B}"/>
              </a:ext>
            </a:extLst>
          </p:cNvPr>
          <p:cNvSpPr>
            <a:spLocks noGrp="1"/>
          </p:cNvSpPr>
          <p:nvPr>
            <p:ph idx="1"/>
          </p:nvPr>
        </p:nvSpPr>
        <p:spPr>
          <a:xfrm>
            <a:off x="1043631" y="2787602"/>
            <a:ext cx="9941319" cy="3124658"/>
          </a:xfrm>
        </p:spPr>
        <p:txBody>
          <a:bodyPr anchor="ctr">
            <a:normAutofit/>
          </a:bodyPr>
          <a:lstStyle/>
          <a:p>
            <a:pPr>
              <a:buFont typeface="Wingdings" panose="05000000000000000000" pitchFamily="2" charset="2"/>
              <a:buChar char="ü"/>
            </a:pPr>
            <a:r>
              <a:rPr lang="fr-BE" sz="2400" dirty="0"/>
              <a:t>Qualité de vie au travail</a:t>
            </a:r>
          </a:p>
          <a:p>
            <a:pPr marL="0" indent="0">
              <a:buNone/>
            </a:pPr>
            <a:endParaRPr lang="fr-BE" sz="2400" dirty="0"/>
          </a:p>
          <a:p>
            <a:r>
              <a:rPr lang="fr-BE" sz="2000" i="1" dirty="0"/>
              <a:t>Les comportements associés au leadership transformationnel ont un effet positif sur le bien-être de l’équipe, leur attitude face à la charge de travail, la productivité et les changements positifs </a:t>
            </a:r>
          </a:p>
          <a:p>
            <a:r>
              <a:rPr lang="fr-BE" sz="2000" i="1" dirty="0"/>
              <a:t>Une hiérarchie plus horizontale, où les managers et l’équipe sont considérés comme des partenaires et où le leadership est partagé par toute l’équipe est important pour la performance organisationnelle </a:t>
            </a:r>
            <a:r>
              <a:rPr lang="fr-BE" sz="1400" i="1" dirty="0"/>
              <a:t>(Harris et Mayo, 2018)</a:t>
            </a:r>
          </a:p>
        </p:txBody>
      </p:sp>
      <p:cxnSp>
        <p:nvCxnSpPr>
          <p:cNvPr id="17" name="Straight Connector 16">
            <a:extLst>
              <a:ext uri="{FF2B5EF4-FFF2-40B4-BE49-F238E27FC236}">
                <a16:creationId xmlns:a16="http://schemas.microsoft.com/office/drawing/2014/main" id="{43E4D1BF-82AD-AE5D-0805-17B017F4D8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17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199AA3-376C-4E91-91BD-21EE5C4FC269}"/>
              </a:ext>
            </a:extLst>
          </p:cNvPr>
          <p:cNvSpPr>
            <a:spLocks noGrp="1"/>
          </p:cNvSpPr>
          <p:nvPr>
            <p:ph type="title"/>
          </p:nvPr>
        </p:nvSpPr>
        <p:spPr>
          <a:xfrm>
            <a:off x="645065" y="1463040"/>
            <a:ext cx="3796306" cy="2690949"/>
          </a:xfrm>
        </p:spPr>
        <p:txBody>
          <a:bodyPr anchor="t">
            <a:normAutofit/>
          </a:bodyPr>
          <a:lstStyle/>
          <a:p>
            <a:r>
              <a:rPr lang="fr-BE" sz="4800"/>
              <a:t>Qu’est-ce que le Leadership?</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7BED67A-4068-483A-A08D-5FE4D85873A8}"/>
              </a:ext>
            </a:extLst>
          </p:cNvPr>
          <p:cNvSpPr>
            <a:spLocks noGrp="1"/>
          </p:cNvSpPr>
          <p:nvPr>
            <p:ph idx="1"/>
          </p:nvPr>
        </p:nvSpPr>
        <p:spPr>
          <a:xfrm>
            <a:off x="5656218" y="1463039"/>
            <a:ext cx="5542387" cy="4300447"/>
          </a:xfrm>
        </p:spPr>
        <p:txBody>
          <a:bodyPr anchor="t">
            <a:normAutofit/>
          </a:bodyPr>
          <a:lstStyle/>
          <a:p>
            <a:pPr marL="0" indent="0">
              <a:buNone/>
            </a:pPr>
            <a:r>
              <a:rPr lang="fr-BE" sz="2200" dirty="0"/>
              <a:t>Le leadership est le « </a:t>
            </a:r>
            <a:r>
              <a:rPr lang="fr-BE" sz="2200" b="1" dirty="0"/>
              <a:t>processus</a:t>
            </a:r>
            <a:r>
              <a:rPr lang="fr-BE" sz="2200" dirty="0"/>
              <a:t> par lequel une personne </a:t>
            </a:r>
            <a:r>
              <a:rPr lang="fr-BE" sz="2200" b="1" dirty="0"/>
              <a:t>influence</a:t>
            </a:r>
            <a:r>
              <a:rPr lang="fr-BE" sz="2200" dirty="0"/>
              <a:t> un groupe de personnes pour atteindre un </a:t>
            </a:r>
            <a:r>
              <a:rPr lang="fr-BE" sz="2200" b="1" dirty="0"/>
              <a:t>ob</a:t>
            </a:r>
            <a:r>
              <a:rPr lang="fr-BE" sz="2200" dirty="0"/>
              <a:t>j</a:t>
            </a:r>
            <a:r>
              <a:rPr lang="fr-BE" sz="2200" b="1" dirty="0"/>
              <a:t>ectif commun</a:t>
            </a:r>
            <a:r>
              <a:rPr lang="fr-BE" sz="2200" dirty="0"/>
              <a:t>. »</a:t>
            </a:r>
          </a:p>
          <a:p>
            <a:pPr marL="0" indent="0">
              <a:buNone/>
            </a:pPr>
            <a:r>
              <a:rPr lang="fr-BE" sz="1600" i="1" dirty="0"/>
              <a:t>(</a:t>
            </a:r>
            <a:r>
              <a:rPr lang="fr-BE" sz="1600" i="1" dirty="0" err="1"/>
              <a:t>Northouse</a:t>
            </a:r>
            <a:r>
              <a:rPr lang="fr-BE" sz="1600" i="1" dirty="0"/>
              <a:t>, P.G. 2013)</a:t>
            </a:r>
          </a:p>
          <a:p>
            <a:pPr marL="0" indent="0">
              <a:buNone/>
            </a:pPr>
            <a:endParaRPr lang="fr-BE" sz="2200" dirty="0"/>
          </a:p>
          <a:p>
            <a:pPr marL="0" indent="0">
              <a:buNone/>
            </a:pPr>
            <a:r>
              <a:rPr lang="fr-BE" sz="2200" dirty="0"/>
              <a:t>Le leadership est « la capacité d’une personne à </a:t>
            </a:r>
            <a:r>
              <a:rPr lang="fr-BE" sz="2200" b="1" dirty="0"/>
              <a:t>influencer et à fédérer </a:t>
            </a:r>
            <a:r>
              <a:rPr lang="fr-BE" sz="2200" dirty="0"/>
              <a:t>un groupe, pour atteindre un </a:t>
            </a:r>
            <a:r>
              <a:rPr lang="fr-BE" sz="2200" b="1" dirty="0"/>
              <a:t>but commun</a:t>
            </a:r>
            <a:r>
              <a:rPr lang="fr-BE" sz="2200" dirty="0"/>
              <a:t>, dans une </a:t>
            </a:r>
            <a:r>
              <a:rPr lang="fr-BE" sz="2200" b="1" dirty="0"/>
              <a:t>relation de confiance mutuelle </a:t>
            </a:r>
            <a:r>
              <a:rPr lang="fr-BE" sz="2200" dirty="0"/>
              <a:t>et pour une </a:t>
            </a:r>
            <a:r>
              <a:rPr lang="fr-BE" sz="2200" b="1" dirty="0"/>
              <a:t>durée limitée </a:t>
            </a:r>
            <a:r>
              <a:rPr lang="fr-BE" sz="2200" dirty="0"/>
              <a:t>»</a:t>
            </a:r>
          </a:p>
          <a:p>
            <a:pPr marL="0" indent="0">
              <a:buNone/>
            </a:pPr>
            <a:r>
              <a:rPr lang="fr-BE" sz="1600" i="1" dirty="0"/>
              <a:t>(</a:t>
            </a:r>
            <a:r>
              <a:rPr lang="fr-BE" sz="1600" i="1" dirty="0" err="1"/>
              <a:t>Gaunand</a:t>
            </a:r>
            <a:r>
              <a:rPr lang="fr-BE" sz="1600" i="1" dirty="0"/>
              <a:t>, A. 2011)</a:t>
            </a:r>
          </a:p>
        </p:txBody>
      </p:sp>
    </p:spTree>
    <p:extLst>
      <p:ext uri="{BB962C8B-B14F-4D97-AF65-F5344CB8AC3E}">
        <p14:creationId xmlns:p14="http://schemas.microsoft.com/office/powerpoint/2010/main" val="37263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C332123-9EFF-416D-8302-DDA8EC006AE6}"/>
              </a:ext>
            </a:extLst>
          </p:cNvPr>
          <p:cNvSpPr>
            <a:spLocks noGrp="1"/>
          </p:cNvSpPr>
          <p:nvPr>
            <p:ph type="title"/>
          </p:nvPr>
        </p:nvSpPr>
        <p:spPr>
          <a:xfrm>
            <a:off x="317240" y="1463040"/>
            <a:ext cx="4683967" cy="2690949"/>
          </a:xfrm>
        </p:spPr>
        <p:txBody>
          <a:bodyPr anchor="t">
            <a:normAutofit/>
          </a:bodyPr>
          <a:lstStyle/>
          <a:p>
            <a:pPr algn="ctr"/>
            <a:r>
              <a:rPr lang="fr-BE" sz="4800" dirty="0"/>
              <a:t>Et le leadership infirmier (disciplinaire)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4A84637-9D82-402B-99F9-C562299CD041}"/>
              </a:ext>
            </a:extLst>
          </p:cNvPr>
          <p:cNvSpPr>
            <a:spLocks noGrp="1"/>
          </p:cNvSpPr>
          <p:nvPr>
            <p:ph idx="1"/>
          </p:nvPr>
        </p:nvSpPr>
        <p:spPr>
          <a:xfrm>
            <a:off x="5656218" y="1463039"/>
            <a:ext cx="5542387" cy="4300447"/>
          </a:xfrm>
        </p:spPr>
        <p:txBody>
          <a:bodyPr anchor="t">
            <a:normAutofit/>
          </a:bodyPr>
          <a:lstStyle/>
          <a:p>
            <a:pPr marL="0" indent="0">
              <a:buNone/>
            </a:pPr>
            <a:r>
              <a:rPr lang="fr-BE" sz="2200" dirty="0"/>
              <a:t> « Le leadership est un art, une science, une ambition. (…) Il peut se manifester dans tous les postes cliniques exercés par un infirmier ou une infirmière…» </a:t>
            </a:r>
          </a:p>
          <a:p>
            <a:pPr marL="0" indent="0">
              <a:buNone/>
            </a:pPr>
            <a:r>
              <a:rPr lang="fr-BE" sz="1600" i="1" dirty="0"/>
              <a:t>(Desrosiers, G. 2016)</a:t>
            </a:r>
          </a:p>
          <a:p>
            <a:pPr marL="0" indent="0">
              <a:buNone/>
            </a:pPr>
            <a:endParaRPr lang="fr-BE" sz="2200" dirty="0"/>
          </a:p>
          <a:p>
            <a:pPr marL="0" indent="0">
              <a:buNone/>
            </a:pPr>
            <a:r>
              <a:rPr lang="fr-BE" sz="2200" dirty="0"/>
              <a:t>« Ce sont les capacités d'un membre du personnel infirmier à stimuler chez ses collègues une amélioration de leurs pratiques au profit du patient »</a:t>
            </a:r>
          </a:p>
          <a:p>
            <a:pPr marL="0" indent="0">
              <a:buNone/>
            </a:pPr>
            <a:r>
              <a:rPr lang="fr-BE" sz="2200" dirty="0"/>
              <a:t> </a:t>
            </a:r>
            <a:r>
              <a:rPr lang="fr-BE" sz="1600" i="1" dirty="0"/>
              <a:t>(Morin, E. 2018)</a:t>
            </a:r>
          </a:p>
        </p:txBody>
      </p:sp>
    </p:spTree>
    <p:extLst>
      <p:ext uri="{BB962C8B-B14F-4D97-AF65-F5344CB8AC3E}">
        <p14:creationId xmlns:p14="http://schemas.microsoft.com/office/powerpoint/2010/main" val="410596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1D27B5-59ED-A08C-8D47-09D76CA7D6C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1C0E6B-238B-E8CF-F1E8-BD606ECF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037ED64-7823-8BE5-F814-A15F585350BF}"/>
              </a:ext>
            </a:extLst>
          </p:cNvPr>
          <p:cNvSpPr>
            <a:spLocks noGrp="1"/>
          </p:cNvSpPr>
          <p:nvPr>
            <p:ph type="title"/>
          </p:nvPr>
        </p:nvSpPr>
        <p:spPr>
          <a:xfrm>
            <a:off x="317240" y="1463040"/>
            <a:ext cx="4683967" cy="2690949"/>
          </a:xfrm>
        </p:spPr>
        <p:txBody>
          <a:bodyPr anchor="t">
            <a:normAutofit/>
          </a:bodyPr>
          <a:lstStyle/>
          <a:p>
            <a:pPr algn="ctr"/>
            <a:r>
              <a:rPr lang="fr-BE" sz="4800" dirty="0"/>
              <a:t>Et le leadership infirmier (disciplinaire) ?</a:t>
            </a:r>
          </a:p>
        </p:txBody>
      </p:sp>
      <p:grpSp>
        <p:nvGrpSpPr>
          <p:cNvPr id="10" name="Group 9">
            <a:extLst>
              <a:ext uri="{FF2B5EF4-FFF2-40B4-BE49-F238E27FC236}">
                <a16:creationId xmlns:a16="http://schemas.microsoft.com/office/drawing/2014/main" id="{2D508E78-FEA0-2800-92A5-52951DC5F9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2035CE4E-B798-73C8-D394-7A5066CAC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55FE734-A1F5-04D1-9FB1-7550E41C1B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C575CD4A-C57D-7128-D602-6D6B8F67A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0D177F1D-22C3-70F3-F107-D69733C323FD}"/>
              </a:ext>
            </a:extLst>
          </p:cNvPr>
          <p:cNvSpPr>
            <a:spLocks noGrp="1"/>
          </p:cNvSpPr>
          <p:nvPr>
            <p:ph idx="1"/>
          </p:nvPr>
        </p:nvSpPr>
        <p:spPr>
          <a:xfrm>
            <a:off x="5538356" y="945573"/>
            <a:ext cx="5756562" cy="4817913"/>
          </a:xfrm>
        </p:spPr>
        <p:txBody>
          <a:bodyPr anchor="t">
            <a:normAutofit fontScale="92500" lnSpcReduction="10000"/>
          </a:bodyPr>
          <a:lstStyle/>
          <a:p>
            <a:pPr marL="0" indent="0">
              <a:buNone/>
            </a:pPr>
            <a:r>
              <a:rPr lang="fr-FR" sz="2200" i="1" dirty="0"/>
              <a:t>Le </a:t>
            </a:r>
            <a:r>
              <a:rPr lang="fr-FR" sz="2200" b="1" i="1" dirty="0"/>
              <a:t>leadership disciplinaire </a:t>
            </a:r>
            <a:r>
              <a:rPr lang="fr-FR" sz="2200" i="1" dirty="0"/>
              <a:t>est un processus par lequel l’infirmier </a:t>
            </a:r>
            <a:r>
              <a:rPr lang="fr-FR" sz="2200" b="1" i="1" dirty="0"/>
              <a:t>exerce une influence </a:t>
            </a:r>
            <a:r>
              <a:rPr lang="fr-FR" sz="2200" i="1" dirty="0"/>
              <a:t>sur les personnes, les pairs, les communautés et les organisations. </a:t>
            </a:r>
          </a:p>
          <a:p>
            <a:pPr marL="0" indent="0">
              <a:buNone/>
            </a:pPr>
            <a:r>
              <a:rPr lang="fr-FR" sz="2200" i="1" dirty="0"/>
              <a:t>Ce processus a pour </a:t>
            </a:r>
            <a:r>
              <a:rPr lang="fr-FR" sz="2200" b="1" i="1" dirty="0"/>
              <a:t>objectifs l’amélioration des soins et du système de santé </a:t>
            </a:r>
            <a:r>
              <a:rPr lang="fr-FR" sz="2200" i="1" dirty="0"/>
              <a:t>ainsi que le </a:t>
            </a:r>
            <a:r>
              <a:rPr lang="fr-FR" sz="2200" b="1" i="1" dirty="0"/>
              <a:t>développement d’une identité </a:t>
            </a:r>
            <a:r>
              <a:rPr lang="fr-FR" sz="2200" i="1" dirty="0"/>
              <a:t>et d’une fierté professionnelles fortes. </a:t>
            </a:r>
          </a:p>
          <a:p>
            <a:pPr marL="0" indent="0">
              <a:buNone/>
            </a:pPr>
            <a:r>
              <a:rPr lang="fr-FR" sz="2200" i="1" dirty="0"/>
              <a:t>Il vise une </a:t>
            </a:r>
            <a:r>
              <a:rPr lang="fr-FR" sz="2200" b="1" i="1" dirty="0"/>
              <a:t>pratique exemplaire éclairée, une qualité de vie au travail et une reconnaissance politique et sociétale. </a:t>
            </a:r>
          </a:p>
          <a:p>
            <a:pPr marL="0" indent="0">
              <a:buNone/>
            </a:pPr>
            <a:r>
              <a:rPr lang="fr-FR" sz="2200" i="1" dirty="0"/>
              <a:t>Il s’initie au début du programme de formation et se poursuit durant toute la carrière. </a:t>
            </a:r>
          </a:p>
          <a:p>
            <a:pPr marL="0" indent="0">
              <a:buNone/>
            </a:pPr>
            <a:r>
              <a:rPr lang="fr-FR" sz="2200" i="1" dirty="0"/>
              <a:t>Il se manifeste dans tous les rôles et les domaines de la pratique. </a:t>
            </a:r>
          </a:p>
          <a:p>
            <a:pPr marL="0" indent="0">
              <a:buNone/>
            </a:pPr>
            <a:r>
              <a:rPr lang="fr-FR" sz="2200" i="1" dirty="0"/>
              <a:t>Il comprend la réflexion critique, l’intervention et la représentation.</a:t>
            </a:r>
            <a:r>
              <a:rPr kumimoji="0" lang="fr-BE" sz="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fr-BE" sz="2400" dirty="0"/>
          </a:p>
        </p:txBody>
      </p:sp>
      <p:sp>
        <p:nvSpPr>
          <p:cNvPr id="4" name="Rectangle 3">
            <a:extLst>
              <a:ext uri="{FF2B5EF4-FFF2-40B4-BE49-F238E27FC236}">
                <a16:creationId xmlns:a16="http://schemas.microsoft.com/office/drawing/2014/main" id="{27D8BA31-0A5A-B389-7F55-DE55F41F2317}"/>
              </a:ext>
            </a:extLst>
          </p:cNvPr>
          <p:cNvSpPr/>
          <p:nvPr/>
        </p:nvSpPr>
        <p:spPr>
          <a:xfrm>
            <a:off x="6723816" y="5740977"/>
            <a:ext cx="4915190" cy="461665"/>
          </a:xfrm>
          <a:prstGeom prst="rect">
            <a:avLst/>
          </a:prstGeom>
        </p:spPr>
        <p:txBody>
          <a:bodyPr wrap="square">
            <a:spAutoFit/>
          </a:bodyPr>
          <a:lstStyle/>
          <a:p>
            <a:pPr lvl="1" algn="r"/>
            <a:r>
              <a:rPr lang="fr-BE" sz="800" dirty="0"/>
              <a:t>Académie de Recherche et d'Enseignement Supérieur (ARES). (2024). </a:t>
            </a:r>
          </a:p>
          <a:p>
            <a:pPr lvl="1" algn="r"/>
            <a:r>
              <a:rPr lang="fr-BE" sz="800" dirty="0"/>
              <a:t>Référentiel de compétences du Bachelier infirmier responsable de soins généraux. </a:t>
            </a:r>
          </a:p>
          <a:p>
            <a:pPr lvl="1" algn="r"/>
            <a:r>
              <a:rPr lang="fr-BE" sz="800" dirty="0"/>
              <a:t>Fédération Wallonie-Bruxelles</a:t>
            </a:r>
            <a:r>
              <a:rPr lang="fr-BE" sz="700" dirty="0"/>
              <a:t>.</a:t>
            </a:r>
          </a:p>
        </p:txBody>
      </p:sp>
    </p:spTree>
    <p:extLst>
      <p:ext uri="{BB962C8B-B14F-4D97-AF65-F5344CB8AC3E}">
        <p14:creationId xmlns:p14="http://schemas.microsoft.com/office/powerpoint/2010/main" val="3114534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724</TotalTime>
  <Words>3811</Words>
  <Application>Microsoft Office PowerPoint</Application>
  <PresentationFormat>Grand écran</PresentationFormat>
  <Paragraphs>354</Paragraphs>
  <Slides>27</Slides>
  <Notes>27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Aptos</vt:lpstr>
      <vt:lpstr>Arial</vt:lpstr>
      <vt:lpstr>Calibri</vt:lpstr>
      <vt:lpstr>Calibri Light</vt:lpstr>
      <vt:lpstr>Times New Roman</vt:lpstr>
      <vt:lpstr>Wingdings</vt:lpstr>
      <vt:lpstr>Thème Office</vt:lpstr>
      <vt:lpstr>FINE Workgroup 5 – 6 December 2024   Tables rondes –Partage d’expérience  Frédérique Wantier Maître Assistant Cursus BIRSG  Avec la collaboration de Karin Franck et Sandra Colpaert </vt:lpstr>
      <vt:lpstr>Comment intégrons-nous la compétence  « Leadership » au sein du cursus en soins infirmiers  à la Haute Ecole Libre de Bruxelles Ilya Prigogine?</vt:lpstr>
      <vt:lpstr>Pour répondre aux besoins de santé,  pourquoi s’intéresser au leadership infirmier ? </vt:lpstr>
      <vt:lpstr>Bénéfices du leadership infirmier ? </vt:lpstr>
      <vt:lpstr>Bénéfices du leadership infirmier ? </vt:lpstr>
      <vt:lpstr>Bénéfices du leadership infirmier ? </vt:lpstr>
      <vt:lpstr>Qu’est-ce que le Leadership?</vt:lpstr>
      <vt:lpstr>Et le leadership infirmier (disciplinaire) ?</vt:lpstr>
      <vt:lpstr>Et le leadership infirmier (disciplinaire) ?</vt:lpstr>
      <vt:lpstr>Différents axes du leadership disciplinaire</vt:lpstr>
      <vt:lpstr>L’implémentation dans la formation?</vt:lpstr>
      <vt:lpstr>Repères pour la formation?</vt:lpstr>
      <vt:lpstr>Présentation PowerPoint</vt:lpstr>
      <vt:lpstr>Présentation PowerPoint</vt:lpstr>
      <vt:lpstr>Quelles activités pédagogiques sont intégrées au cursus BIRSG à la HELB IP pour développer cette compétence?</vt:lpstr>
      <vt:lpstr>Bloc 1   1ère année BIRSG</vt:lpstr>
      <vt:lpstr>Leadership Clinique: Activité- Ressource pédagogiques ? </vt:lpstr>
      <vt:lpstr>Leadership Clinique: Activité- Ressource pédagogiques ? </vt:lpstr>
      <vt:lpstr>Leadership Organisationnel: Activité- Ressource pédagogiques ? </vt:lpstr>
      <vt:lpstr>Leadership Organisationnel: Activité- Ressource pédagogiques ? </vt:lpstr>
      <vt:lpstr>Leadership Politique: Activité- Ressource pédagogiques ? </vt:lpstr>
      <vt:lpstr>  Bloc 4   4ème année BIRSG</vt:lpstr>
      <vt:lpstr>Leadership Disciplinaire: Activité- Ressource pédagogiques ? </vt:lpstr>
      <vt:lpstr>Leadership Disciplinaire: Activité- Ressource pédagogiques ? </vt:lpstr>
      <vt:lpstr>Conclusion</vt:lpstr>
      <vt:lpstr>Merci de votre écoute</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 Workgroup 5 – 6 December 2024</dc:title>
  <dc:creator>WANTIER Frédérique</dc:creator>
  <cp:lastModifiedBy>WANTIER Frédérique</cp:lastModifiedBy>
  <cp:revision>54</cp:revision>
  <cp:lastPrinted>2024-12-04T12:05:21Z</cp:lastPrinted>
  <dcterms:created xsi:type="dcterms:W3CDTF">2024-11-23T10:40:09Z</dcterms:created>
  <dcterms:modified xsi:type="dcterms:W3CDTF">2024-12-04T12:09:48Z</dcterms:modified>
</cp:coreProperties>
</file>